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35"/>
  </p:notesMasterIdLst>
  <p:handoutMasterIdLst>
    <p:handoutMasterId r:id="rId36"/>
  </p:handoutMasterIdLst>
  <p:sldIdLst>
    <p:sldId id="544" r:id="rId2"/>
    <p:sldId id="388" r:id="rId3"/>
    <p:sldId id="534" r:id="rId4"/>
    <p:sldId id="389" r:id="rId5"/>
    <p:sldId id="395" r:id="rId6"/>
    <p:sldId id="398" r:id="rId7"/>
    <p:sldId id="391" r:id="rId8"/>
    <p:sldId id="393" r:id="rId9"/>
    <p:sldId id="394" r:id="rId10"/>
    <p:sldId id="396" r:id="rId11"/>
    <p:sldId id="514" r:id="rId12"/>
    <p:sldId id="515" r:id="rId13"/>
    <p:sldId id="355" r:id="rId14"/>
    <p:sldId id="523" r:id="rId15"/>
    <p:sldId id="535" r:id="rId16"/>
    <p:sldId id="538" r:id="rId17"/>
    <p:sldId id="518" r:id="rId18"/>
    <p:sldId id="525" r:id="rId19"/>
    <p:sldId id="493" r:id="rId20"/>
    <p:sldId id="494" r:id="rId21"/>
    <p:sldId id="524" r:id="rId22"/>
    <p:sldId id="491" r:id="rId23"/>
    <p:sldId id="539" r:id="rId24"/>
    <p:sldId id="540" r:id="rId25"/>
    <p:sldId id="541" r:id="rId26"/>
    <p:sldId id="542" r:id="rId27"/>
    <p:sldId id="545" r:id="rId28"/>
    <p:sldId id="526" r:id="rId29"/>
    <p:sldId id="474" r:id="rId30"/>
    <p:sldId id="527" r:id="rId31"/>
    <p:sldId id="528" r:id="rId32"/>
    <p:sldId id="529" r:id="rId33"/>
    <p:sldId id="533" r:id="rId3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manda K. Perl" initials="" lastIdx="6" clrIdx="0"/>
  <p:cmAuthor id="1" name=" AZychowski"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39600"/>
    <a:srgbClr val="E98300"/>
    <a:srgbClr val="5A85D7"/>
    <a:srgbClr val="D6BF4B"/>
    <a:srgbClr val="4E6078"/>
    <a:srgbClr val="606D7E"/>
    <a:srgbClr val="9B6960"/>
    <a:srgbClr val="D24A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553" autoAdjust="0"/>
    <p:restoredTop sz="79797" autoAdjust="0"/>
  </p:normalViewPr>
  <p:slideViewPr>
    <p:cSldViewPr>
      <p:cViewPr>
        <p:scale>
          <a:sx n="70" d="100"/>
          <a:sy n="70" d="100"/>
        </p:scale>
        <p:origin x="-486" y="-852"/>
      </p:cViewPr>
      <p:guideLst>
        <p:guide orient="horz" pos="2160"/>
        <p:guide orient="horz" pos="1248"/>
        <p:guide orient="horz" pos="3088"/>
        <p:guide orient="horz" pos="1019"/>
        <p:guide orient="horz" pos="3881"/>
        <p:guide pos="2880"/>
        <p:guide pos="293"/>
        <p:guide pos="5486"/>
      </p:guideLst>
    </p:cSldViewPr>
  </p:slideViewPr>
  <p:outlineViewPr>
    <p:cViewPr>
      <p:scale>
        <a:sx n="33" d="100"/>
        <a:sy n="33" d="100"/>
      </p:scale>
      <p:origin x="48" y="0"/>
    </p:cViewPr>
  </p:outlineViewPr>
  <p:notesTextViewPr>
    <p:cViewPr>
      <p:scale>
        <a:sx n="100" d="100"/>
        <a:sy n="100" d="100"/>
      </p:scale>
      <p:origin x="0" y="0"/>
    </p:cViewPr>
  </p:notesTextViewPr>
  <p:notesViewPr>
    <p:cSldViewPr>
      <p:cViewPr varScale="1">
        <p:scale>
          <a:sx n="67" d="100"/>
          <a:sy n="67" d="100"/>
        </p:scale>
        <p:origin x="-2796"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8DA9B4E3-D019-4EBD-913D-2004A6E10547}" type="datetimeFigureOut">
              <a:rPr lang="en-US"/>
              <a:pPr>
                <a:defRPr/>
              </a:pPr>
              <a:t>9/2/2014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FA6D630E-47DB-4A6E-A429-45ACFAB305C7}" type="slidenum">
              <a:rPr lang="en-US"/>
              <a:pPr>
                <a:defRPr/>
              </a:pPr>
              <a:t>‹#›</a:t>
            </a:fld>
            <a:endParaRPr lang="en-US"/>
          </a:p>
        </p:txBody>
      </p:sp>
    </p:spTree>
    <p:extLst>
      <p:ext uri="{BB962C8B-B14F-4D97-AF65-F5344CB8AC3E}">
        <p14:creationId xmlns:p14="http://schemas.microsoft.com/office/powerpoint/2010/main" val="38005151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27FD310D-8698-4D0D-9D04-21BCCDDDAD50}" type="datetimeFigureOut">
              <a:rPr lang="en-US"/>
              <a:pPr>
                <a:defRPr/>
              </a:pPr>
              <a:t>9/2/2014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96D586C1-ADB5-40A5-BDDA-3674E83BF022}" type="slidenum">
              <a:rPr lang="en-US"/>
              <a:pPr>
                <a:defRPr/>
              </a:pPr>
              <a:t>‹#›</a:t>
            </a:fld>
            <a:endParaRPr lang="en-US"/>
          </a:p>
        </p:txBody>
      </p:sp>
    </p:spTree>
    <p:extLst>
      <p:ext uri="{BB962C8B-B14F-4D97-AF65-F5344CB8AC3E}">
        <p14:creationId xmlns:p14="http://schemas.microsoft.com/office/powerpoint/2010/main" val="84947994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66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EFCB20D-7567-4762-A042-AA84C3B993FD}" type="slidenum">
              <a:rPr lang="en-US"/>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7"/>
          <p:cNvSpPr/>
          <p:nvPr userDrawn="1"/>
        </p:nvSpPr>
        <p:spPr>
          <a:xfrm flipV="1">
            <a:off x="0" y="6659563"/>
            <a:ext cx="9144000" cy="198437"/>
          </a:xfrm>
          <a:prstGeom prst="rect">
            <a:avLst/>
          </a:prstGeom>
          <a:solidFill>
            <a:srgbClr val="73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Arial" pitchFamily="34" charset="0"/>
              <a:cs typeface="Arial" pitchFamily="34" charset="0"/>
            </a:endParaRPr>
          </a:p>
        </p:txBody>
      </p:sp>
      <p:sp>
        <p:nvSpPr>
          <p:cNvPr id="5" name="Right Bracket 8"/>
          <p:cNvSpPr/>
          <p:nvPr userDrawn="1"/>
        </p:nvSpPr>
        <p:spPr>
          <a:xfrm flipH="1">
            <a:off x="215900" y="441325"/>
            <a:ext cx="266700" cy="5943600"/>
          </a:xfrm>
          <a:prstGeom prst="rightBracket">
            <a:avLst>
              <a:gd name="adj" fmla="val 0"/>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Arial" pitchFamily="34" charset="0"/>
              <a:cs typeface="Arial" pitchFamily="34" charset="0"/>
            </a:endParaRPr>
          </a:p>
        </p:txBody>
      </p:sp>
      <p:pic>
        <p:nvPicPr>
          <p:cNvPr id="6" name="Picture 10" descr="postdoc_fda_logo.jpg"/>
          <p:cNvPicPr>
            <a:picLocks noChangeAspect="1" noChangeArrowheads="1"/>
          </p:cNvPicPr>
          <p:nvPr userDrawn="1"/>
        </p:nvPicPr>
        <p:blipFill>
          <a:blip r:embed="rId2"/>
          <a:srcRect/>
          <a:stretch>
            <a:fillRect/>
          </a:stretch>
        </p:blipFill>
        <p:spPr bwMode="auto">
          <a:xfrm>
            <a:off x="7543800" y="5580063"/>
            <a:ext cx="1119188" cy="744537"/>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dirty="0"/>
            </a:lvl1pPr>
          </a:lstStyle>
          <a:p>
            <a:pPr>
              <a:defRPr/>
            </a:pPr>
            <a:r>
              <a:rPr lang="en-US"/>
              <a:t>FOR EXERCISE </a:t>
            </a:r>
            <a:r>
              <a:rPr lang="en-US" smtClean="0"/>
              <a:t>PURPOSES </a:t>
            </a:r>
            <a:r>
              <a:rPr lang="en-US"/>
              <a:t>ONLY</a:t>
            </a:r>
          </a:p>
        </p:txBody>
      </p:sp>
      <p:sp>
        <p:nvSpPr>
          <p:cNvPr id="9" name="Slide Number Placeholder 5"/>
          <p:cNvSpPr>
            <a:spLocks noGrp="1"/>
          </p:cNvSpPr>
          <p:nvPr>
            <p:ph type="sldNum" sz="quarter" idx="12"/>
          </p:nvPr>
        </p:nvSpPr>
        <p:spPr/>
        <p:txBody>
          <a:bodyPr/>
          <a:lstStyle>
            <a:lvl1pPr>
              <a:defRPr/>
            </a:lvl1pPr>
          </a:lstStyle>
          <a:p>
            <a:pPr>
              <a:defRPr/>
            </a:pPr>
            <a:fld id="{23971B38-9988-4EED-B10F-058304CABF5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266C866-58C1-41F8-A41A-7B4870A1AF1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E4B4CF0-6C89-474E-AA6E-90699B47258E}"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1249462-FF56-46E2-B0A9-CD6FBDF196E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14"/>
          <p:cNvSpPr/>
          <p:nvPr userDrawn="1"/>
        </p:nvSpPr>
        <p:spPr>
          <a:xfrm>
            <a:off x="0" y="0"/>
            <a:ext cx="9144000" cy="1295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7"/>
          <p:cNvSpPr/>
          <p:nvPr userDrawn="1"/>
        </p:nvSpPr>
        <p:spPr>
          <a:xfrm flipV="1">
            <a:off x="0" y="6659563"/>
            <a:ext cx="9144000" cy="198437"/>
          </a:xfrm>
          <a:prstGeom prst="rect">
            <a:avLst/>
          </a:prstGeom>
          <a:solidFill>
            <a:srgbClr val="73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Arial" pitchFamily="34" charset="0"/>
              <a:cs typeface="Arial" pitchFamily="34" charset="0"/>
            </a:endParaRPr>
          </a:p>
        </p:txBody>
      </p:sp>
      <p:sp>
        <p:nvSpPr>
          <p:cNvPr id="6" name="TextBox 9"/>
          <p:cNvSpPr txBox="1"/>
          <p:nvPr userDrawn="1"/>
        </p:nvSpPr>
        <p:spPr>
          <a:xfrm>
            <a:off x="8597900" y="6624638"/>
            <a:ext cx="533400" cy="246062"/>
          </a:xfrm>
          <a:prstGeom prst="rect">
            <a:avLst/>
          </a:prstGeom>
          <a:noFill/>
        </p:spPr>
        <p:txBody>
          <a:bodyPr>
            <a:spAutoFit/>
          </a:bodyPr>
          <a:lstStyle/>
          <a:p>
            <a:pPr>
              <a:defRPr/>
            </a:pPr>
            <a:fld id="{48AF2AF2-496B-4F7C-851D-C5CA1C12A6B1}" type="slidenum">
              <a:rPr lang="en-US" sz="1000">
                <a:solidFill>
                  <a:schemeClr val="bg1"/>
                </a:solidFill>
              </a:rPr>
              <a:pPr>
                <a:defRPr/>
              </a:pPr>
              <a:t>‹#›</a:t>
            </a:fld>
            <a:endParaRPr lang="en-US" sz="1000" dirty="0">
              <a:solidFill>
                <a:schemeClr val="bg1"/>
              </a:solidFill>
            </a:endParaRPr>
          </a:p>
        </p:txBody>
      </p:sp>
      <p:sp>
        <p:nvSpPr>
          <p:cNvPr id="7" name="Right Bracket 11"/>
          <p:cNvSpPr/>
          <p:nvPr userDrawn="1"/>
        </p:nvSpPr>
        <p:spPr>
          <a:xfrm rot="16200000" flipH="1">
            <a:off x="4438650" y="-3055937"/>
            <a:ext cx="266700" cy="8229600"/>
          </a:xfrm>
          <a:prstGeom prst="rightBracket">
            <a:avLst>
              <a:gd name="adj" fmla="val 0"/>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Arial" pitchFamily="34" charset="0"/>
              <a:cs typeface="Arial" pitchFamily="34" charset="0"/>
            </a:endParaRPr>
          </a:p>
        </p:txBody>
      </p:sp>
      <p:sp>
        <p:nvSpPr>
          <p:cNvPr id="2" name="Title 1"/>
          <p:cNvSpPr>
            <a:spLocks noGrp="1"/>
          </p:cNvSpPr>
          <p:nvPr>
            <p:ph type="title"/>
          </p:nvPr>
        </p:nvSpPr>
        <p:spPr/>
        <p:txBody>
          <a:bodyPr/>
          <a:lstStyle>
            <a:lvl1pPr algn="l">
              <a:defRPr sz="3400" b="0">
                <a:solidFill>
                  <a:schemeClr val="bg1"/>
                </a:solidFill>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228600" indent="-228600">
              <a:buFont typeface="Wingdings" pitchFamily="2" charset="2"/>
              <a:buChar char="§"/>
              <a:defRPr sz="2600">
                <a:latin typeface="Arial" pitchFamily="34" charset="0"/>
                <a:cs typeface="Arial" pitchFamily="34" charset="0"/>
              </a:defRPr>
            </a:lvl1pPr>
            <a:lvl2pPr marL="457200" indent="-228600">
              <a:buFont typeface="Wingdings" pitchFamily="2" charset="2"/>
              <a:buChar char="§"/>
              <a:defRPr sz="22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1"/>
            <a:r>
              <a:rPr lang="en-US" dirty="0" smtClean="0"/>
              <a:t>Third level</a:t>
            </a:r>
          </a:p>
          <a:p>
            <a:pPr lvl="1"/>
            <a:r>
              <a:rPr lang="en-US" dirty="0" smtClean="0"/>
              <a:t>Fourth level</a:t>
            </a:r>
          </a:p>
          <a:p>
            <a:pPr lvl="1"/>
            <a:r>
              <a:rPr lang="en-US" dirty="0" smtClean="0"/>
              <a:t>Fifth level</a:t>
            </a:r>
            <a:endParaRPr lang="en-US" dirty="0"/>
          </a:p>
        </p:txBody>
      </p:sp>
      <p:sp>
        <p:nvSpPr>
          <p:cNvPr id="8" name="Footer Placeholder 3"/>
          <p:cNvSpPr>
            <a:spLocks noGrp="1"/>
          </p:cNvSpPr>
          <p:nvPr userDrawn="1">
            <p:ph type="ftr" sz="quarter" idx="10"/>
          </p:nvPr>
        </p:nvSpPr>
        <p:spPr/>
        <p:txBody>
          <a:bodyPr/>
          <a:lstStyle>
            <a:lvl1pPr>
              <a:defRPr smtClean="0"/>
            </a:lvl1pPr>
          </a:lstStyle>
          <a:p>
            <a:pPr>
              <a:defRPr/>
            </a:pPr>
            <a:r>
              <a:rPr lang="en-US"/>
              <a:t>FOR EXERCISE PURPOSES ONLY</a:t>
            </a:r>
          </a:p>
          <a:p>
            <a:pPr>
              <a:defRPr/>
            </a:pPr>
            <a:endParaRPr lang="en-US"/>
          </a:p>
        </p:txBody>
      </p:sp>
    </p:spTree>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D01DEEA-55D8-43CD-A7EE-C392B2B4A25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FAFAD0F-B4D9-46E5-95D0-3264BD841A3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813A2BE-E36C-4A98-A531-5DE45BF1174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D64CE9A-25A0-43F5-8526-4CE482887ED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6500C92-BC69-4282-AEA7-2A557F33C4B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08218DD-1C11-4627-B4FB-6F6510D0F6B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5CAD597-F3F2-4489-BF0B-A64E44F5642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dirty="0">
                <a:solidFill>
                  <a:schemeClr val="tx1">
                    <a:tint val="75000"/>
                  </a:schemeClr>
                </a:solidFill>
              </a:defRPr>
            </a:lvl1pPr>
          </a:lstStyle>
          <a:p>
            <a:pPr>
              <a:defRPr/>
            </a:pPr>
            <a:r>
              <a:rPr lang="en-US"/>
              <a:t>FOR EXERCISE </a:t>
            </a:r>
            <a:r>
              <a:rPr lang="en-US" smtClean="0"/>
              <a:t>PURPOSES </a:t>
            </a:r>
            <a:r>
              <a:rPr lang="en-US"/>
              <a:t>ONLY</a:t>
            </a:r>
          </a:p>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9B283A1-DAE3-4179-B12A-122741B3C22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3" r:id="rId3"/>
    <p:sldLayoutId id="2147483672" r:id="rId4"/>
    <p:sldLayoutId id="2147483671" r:id="rId5"/>
    <p:sldLayoutId id="2147483670" r:id="rId6"/>
    <p:sldLayoutId id="2147483669" r:id="rId7"/>
    <p:sldLayoutId id="2147483668" r:id="rId8"/>
    <p:sldLayoutId id="2147483667" r:id="rId9"/>
    <p:sldLayoutId id="2147483666" r:id="rId10"/>
    <p:sldLayoutId id="2147483665" r:id="rId11"/>
    <p:sldLayoutId id="2147483664"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a:xfrm>
            <a:off x="3581400" y="2286000"/>
            <a:ext cx="4953000" cy="1470025"/>
          </a:xfrm>
        </p:spPr>
        <p:txBody>
          <a:bodyPr/>
          <a:lstStyle/>
          <a:p>
            <a:pPr algn="l"/>
            <a:r>
              <a:rPr lang="en-US" dirty="0" err="1" smtClean="0"/>
              <a:t>Wat‘er</a:t>
            </a:r>
            <a:r>
              <a:rPr lang="en-US" dirty="0" smtClean="0"/>
              <a:t> You Thinking</a:t>
            </a:r>
            <a:endParaRPr lang="en-US" dirty="0"/>
          </a:p>
        </p:txBody>
      </p:sp>
      <p:sp>
        <p:nvSpPr>
          <p:cNvPr id="13" name="Subtitle 12"/>
          <p:cNvSpPr>
            <a:spLocks noGrp="1"/>
          </p:cNvSpPr>
          <p:nvPr>
            <p:ph type="subTitle" idx="1"/>
          </p:nvPr>
        </p:nvSpPr>
        <p:spPr>
          <a:xfrm>
            <a:off x="3581400" y="3200400"/>
            <a:ext cx="4953000" cy="838200"/>
          </a:xfrm>
        </p:spPr>
        <p:txBody>
          <a:bodyPr/>
          <a:lstStyle/>
          <a:p>
            <a:pPr algn="l"/>
            <a:r>
              <a:rPr lang="en-US" dirty="0" smtClean="0">
                <a:solidFill>
                  <a:schemeClr val="accent1"/>
                </a:solidFill>
              </a:rPr>
              <a:t>Tabletop Exercise</a:t>
            </a:r>
            <a:endParaRPr lang="en-US" dirty="0">
              <a:solidFill>
                <a:schemeClr val="accent1"/>
              </a:solidFill>
            </a:endParaRPr>
          </a:p>
        </p:txBody>
      </p:sp>
      <p:pic>
        <p:nvPicPr>
          <p:cNvPr id="12" name="Picture Placeholder 11" descr="FREE-B Logo&#10;" title="Wat'er You Thinking"/>
          <p:cNvPicPr>
            <a:picLocks noGrp="1" noChangeAspect="1"/>
          </p:cNvPicPr>
          <p:nvPr>
            <p:ph type="pic" idx="4294967295"/>
          </p:nvPr>
        </p:nvPicPr>
        <p:blipFill>
          <a:blip r:embed="rId2">
            <a:extLst>
              <a:ext uri="{28A0092B-C50C-407E-A947-70E740481C1C}">
                <a14:useLocalDpi xmlns:a14="http://schemas.microsoft.com/office/drawing/2010/main" val="0"/>
              </a:ext>
            </a:extLst>
          </a:blip>
          <a:stretch>
            <a:fillRect/>
          </a:stretch>
        </p:blipFill>
        <p:spPr>
          <a:xfrm>
            <a:off x="609600" y="1524000"/>
            <a:ext cx="2822187" cy="2847975"/>
          </a:xfrm>
        </p:spPr>
      </p:pic>
    </p:spTree>
    <p:extLst>
      <p:ext uri="{BB962C8B-B14F-4D97-AF65-F5344CB8AC3E}">
        <p14:creationId xmlns:p14="http://schemas.microsoft.com/office/powerpoint/2010/main" val="38585197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smtClean="0">
                <a:latin typeface="Arial" charset="0"/>
                <a:cs typeface="Arial" charset="0"/>
              </a:rPr>
              <a:t>Exercise Objectives</a:t>
            </a:r>
          </a:p>
        </p:txBody>
      </p:sp>
      <p:sp>
        <p:nvSpPr>
          <p:cNvPr id="25602" name="Content Placeholder 2"/>
          <p:cNvSpPr>
            <a:spLocks noGrp="1"/>
          </p:cNvSpPr>
          <p:nvPr>
            <p:ph idx="1"/>
          </p:nvPr>
        </p:nvSpPr>
        <p:spPr/>
        <p:txBody>
          <a:bodyPr/>
          <a:lstStyle/>
          <a:p>
            <a:r>
              <a:rPr lang="en-US" dirty="0" smtClean="0">
                <a:latin typeface="Arial" charset="0"/>
                <a:cs typeface="Arial" charset="0"/>
              </a:rPr>
              <a:t>After the conclusion of this exercise you will be able to:</a:t>
            </a:r>
          </a:p>
          <a:p>
            <a:pPr lvl="1"/>
            <a:r>
              <a:rPr lang="en-US" dirty="0"/>
              <a:t>Identify interdependencies between water and the agriculture/food sectors;</a:t>
            </a:r>
          </a:p>
          <a:p>
            <a:pPr lvl="1"/>
            <a:r>
              <a:rPr lang="en-US" dirty="0"/>
              <a:t>Assess agency capabilities in a preliminary fashion;</a:t>
            </a:r>
          </a:p>
          <a:p>
            <a:pPr lvl="1"/>
            <a:r>
              <a:rPr lang="en-US" dirty="0"/>
              <a:t>Determine players and resources; and </a:t>
            </a:r>
          </a:p>
          <a:p>
            <a:pPr lvl="1"/>
            <a:r>
              <a:rPr lang="en-US" dirty="0"/>
              <a:t>Assess lines of communication</a:t>
            </a:r>
            <a:r>
              <a:rPr lang="en-US" dirty="0" smtClean="0"/>
              <a:t>.</a:t>
            </a:r>
            <a:endParaRPr lang="en-US" dirty="0"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US" smtClean="0">
                <a:latin typeface="Arial" charset="0"/>
                <a:cs typeface="Arial" charset="0"/>
              </a:rPr>
              <a:t>Roles and Responsibilities</a:t>
            </a:r>
          </a:p>
        </p:txBody>
      </p:sp>
      <p:sp>
        <p:nvSpPr>
          <p:cNvPr id="29698" name="Content Placeholder 2"/>
          <p:cNvSpPr>
            <a:spLocks noGrp="1"/>
          </p:cNvSpPr>
          <p:nvPr>
            <p:ph idx="1"/>
          </p:nvPr>
        </p:nvSpPr>
        <p:spPr/>
        <p:txBody>
          <a:bodyPr/>
          <a:lstStyle/>
          <a:p>
            <a:r>
              <a:rPr lang="en-US" smtClean="0">
                <a:latin typeface="Arial" charset="0"/>
                <a:cs typeface="Arial" charset="0"/>
              </a:rPr>
              <a:t>Participant: responds to events based on knowledge and experience</a:t>
            </a:r>
          </a:p>
          <a:p>
            <a:r>
              <a:rPr lang="en-US" smtClean="0">
                <a:latin typeface="Arial" charset="0"/>
                <a:cs typeface="Arial" charset="0"/>
              </a:rPr>
              <a:t>Evaluator: records events and captures the essence of the dialogue best practices</a:t>
            </a:r>
          </a:p>
          <a:p>
            <a:r>
              <a:rPr lang="en-US" smtClean="0">
                <a:latin typeface="Arial" charset="0"/>
                <a:cs typeface="Arial" charset="0"/>
              </a:rPr>
              <a:t>Facilitator: leads the exercise and moderates discussions</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US" dirty="0" smtClean="0">
                <a:latin typeface="Arial" charset="0"/>
                <a:cs typeface="Arial" charset="0"/>
              </a:rPr>
              <a:t>Roles and Responsibilities</a:t>
            </a:r>
            <a:r>
              <a:rPr lang="en-US" sz="2000" dirty="0">
                <a:solidFill>
                  <a:prstClr val="white"/>
                </a:solidFill>
                <a:latin typeface="Arial" charset="0"/>
                <a:cs typeface="Arial" charset="0"/>
              </a:rPr>
              <a:t> (continued)</a:t>
            </a:r>
            <a:r>
              <a:rPr lang="en-US" dirty="0" smtClean="0">
                <a:latin typeface="Arial" charset="0"/>
                <a:cs typeface="Arial" charset="0"/>
              </a:rPr>
              <a:t> </a:t>
            </a:r>
          </a:p>
        </p:txBody>
      </p:sp>
      <p:sp>
        <p:nvSpPr>
          <p:cNvPr id="30722" name="Content Placeholder 2"/>
          <p:cNvSpPr>
            <a:spLocks noGrp="1"/>
          </p:cNvSpPr>
          <p:nvPr>
            <p:ph idx="1"/>
          </p:nvPr>
        </p:nvSpPr>
        <p:spPr/>
        <p:txBody>
          <a:bodyPr/>
          <a:lstStyle/>
          <a:p>
            <a:r>
              <a:rPr lang="en-US" smtClean="0">
                <a:latin typeface="Arial" charset="0"/>
                <a:cs typeface="Arial" charset="0"/>
              </a:rPr>
              <a:t>Table Discussion Leader: representative from each table (volunteered by the group) who will lead the group as they explore discussion questions and the breakout activities</a:t>
            </a:r>
          </a:p>
          <a:p>
            <a:r>
              <a:rPr lang="en-US" smtClean="0">
                <a:latin typeface="Arial" charset="0"/>
                <a:cs typeface="Arial" charset="0"/>
              </a:rPr>
              <a:t>Table Recorder/Reporter: representative from each table (volunteered by the group) who will ensure that the group discussions are kept on time /records the key themes at the table and is responsible for reporting out during the large group dialogue</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r>
              <a:rPr lang="en-US" dirty="0" smtClean="0">
                <a:latin typeface="Arial" charset="0"/>
                <a:cs typeface="Arial" charset="0"/>
              </a:rPr>
              <a:t>Personal Learning Inventory (PLI)</a:t>
            </a:r>
          </a:p>
        </p:txBody>
      </p:sp>
      <p:sp>
        <p:nvSpPr>
          <p:cNvPr id="31746" name="Content Placeholder 2"/>
          <p:cNvSpPr>
            <a:spLocks noGrp="1"/>
          </p:cNvSpPr>
          <p:nvPr>
            <p:ph idx="1"/>
          </p:nvPr>
        </p:nvSpPr>
        <p:spPr/>
        <p:txBody>
          <a:bodyPr/>
          <a:lstStyle/>
          <a:p>
            <a:r>
              <a:rPr lang="en-US" dirty="0" smtClean="0">
                <a:latin typeface="Arial" charset="0"/>
                <a:cs typeface="Arial" charset="0"/>
              </a:rPr>
              <a:t>Designed to provide you with a document to capture questions, improvement ideas and action items</a:t>
            </a:r>
          </a:p>
          <a:p>
            <a:r>
              <a:rPr lang="en-US" dirty="0" smtClean="0">
                <a:latin typeface="Arial" charset="0"/>
                <a:cs typeface="Arial" charset="0"/>
              </a:rPr>
              <a:t>For your use only; PLI’s will not be collected; however, your are encouraged to share your PLI with others as a record of your learning experience</a:t>
            </a:r>
          </a:p>
          <a:p>
            <a:r>
              <a:rPr lang="en-US" dirty="0" smtClean="0">
                <a:latin typeface="Arial" charset="0"/>
                <a:cs typeface="Arial" charset="0"/>
              </a:rPr>
              <a:t>Add to your PLI throughout the day and refer back to it as needed</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p:txBody>
          <a:bodyPr/>
          <a:lstStyle/>
          <a:p>
            <a:pPr eaLnBrk="1" hangingPunct="1"/>
            <a:r>
              <a:rPr lang="en-US" dirty="0" smtClean="0">
                <a:latin typeface="Arial" charset="0"/>
                <a:cs typeface="Arial" charset="0"/>
              </a:rPr>
              <a:t>Module 1: Identification of Incident</a:t>
            </a:r>
          </a:p>
        </p:txBody>
      </p:sp>
      <p:sp>
        <p:nvSpPr>
          <p:cNvPr id="32770" name="Rectangle 3"/>
          <p:cNvSpPr>
            <a:spLocks noGrp="1" noChangeArrowheads="1"/>
          </p:cNvSpPr>
          <p:nvPr>
            <p:ph idx="1"/>
          </p:nvPr>
        </p:nvSpPr>
        <p:spPr/>
        <p:txBody>
          <a:bodyPr/>
          <a:lstStyle/>
          <a:p>
            <a:r>
              <a:rPr lang="en-US" dirty="0" smtClean="0">
                <a:latin typeface="Arial" charset="0"/>
                <a:cs typeface="Arial" charset="0"/>
              </a:rPr>
              <a:t>Presentation of Scenario</a:t>
            </a:r>
            <a:endParaRPr lang="en-US" sz="2800" dirty="0" smtClean="0">
              <a:latin typeface="Arial" charset="0"/>
              <a:cs typeface="Arial" charset="0"/>
            </a:endParaRPr>
          </a:p>
          <a:p>
            <a:r>
              <a:rPr lang="en-US" dirty="0" smtClean="0">
                <a:latin typeface="Arial" charset="0"/>
                <a:cs typeface="Arial" charset="0"/>
              </a:rPr>
              <a:t>Work Session (in breakout groups)</a:t>
            </a:r>
          </a:p>
          <a:p>
            <a:pPr lvl="1">
              <a:buFont typeface="Arial" charset="0"/>
              <a:buChar char="•"/>
            </a:pPr>
            <a:r>
              <a:rPr lang="en-US" dirty="0" smtClean="0">
                <a:latin typeface="Arial" charset="0"/>
                <a:cs typeface="Arial" charset="0"/>
              </a:rPr>
              <a:t>Answering Questions – 30 min  </a:t>
            </a:r>
            <a:endParaRPr lang="en-US" sz="2400" dirty="0" smtClean="0">
              <a:latin typeface="Arial" charset="0"/>
              <a:cs typeface="Arial" charset="0"/>
            </a:endParaRPr>
          </a:p>
          <a:p>
            <a:r>
              <a:rPr lang="en-US" dirty="0" smtClean="0">
                <a:latin typeface="Arial" charset="0"/>
                <a:cs typeface="Arial" charset="0"/>
              </a:rPr>
              <a:t>Module Debrief (whole group) – 30 min</a:t>
            </a:r>
          </a:p>
        </p:txBody>
      </p:sp>
      <p:sp>
        <p:nvSpPr>
          <p:cNvPr id="5"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457200" y="152400"/>
            <a:ext cx="8001000" cy="1143000"/>
          </a:xfrm>
        </p:spPr>
        <p:txBody>
          <a:bodyPr/>
          <a:lstStyle/>
          <a:p>
            <a:r>
              <a:rPr lang="en-US" dirty="0" smtClean="0">
                <a:latin typeface="Arial" charset="0"/>
                <a:cs typeface="Arial" charset="0"/>
              </a:rPr>
              <a:t>Module 1: Identification of Incident </a:t>
            </a:r>
            <a:r>
              <a:rPr lang="en-US" sz="2000" dirty="0">
                <a:solidFill>
                  <a:prstClr val="white"/>
                </a:solidFill>
                <a:latin typeface="Arial" charset="0"/>
                <a:cs typeface="Arial" charset="0"/>
              </a:rPr>
              <a:t>(</a:t>
            </a:r>
            <a:r>
              <a:rPr lang="en-US" sz="2000" dirty="0" smtClean="0">
                <a:solidFill>
                  <a:prstClr val="white"/>
                </a:solidFill>
                <a:latin typeface="Arial" charset="0"/>
                <a:cs typeface="Arial" charset="0"/>
              </a:rPr>
              <a:t>continued 4)</a:t>
            </a:r>
            <a:endParaRPr lang="en-US" dirty="0" smtClean="0">
              <a:latin typeface="Arial" charset="0"/>
              <a:cs typeface="Arial" charset="0"/>
            </a:endParaRPr>
          </a:p>
        </p:txBody>
      </p:sp>
      <p:sp>
        <p:nvSpPr>
          <p:cNvPr id="33794" name="Content Placeholder 2"/>
          <p:cNvSpPr>
            <a:spLocks noGrp="1"/>
          </p:cNvSpPr>
          <p:nvPr>
            <p:ph idx="1"/>
          </p:nvPr>
        </p:nvSpPr>
        <p:spPr>
          <a:xfrm>
            <a:off x="457200" y="1600200"/>
            <a:ext cx="5867400" cy="4525963"/>
          </a:xfrm>
        </p:spPr>
        <p:txBody>
          <a:bodyPr>
            <a:normAutofit lnSpcReduction="10000"/>
          </a:bodyPr>
          <a:lstStyle/>
          <a:p>
            <a:pPr marL="0" indent="0">
              <a:buNone/>
            </a:pPr>
            <a:r>
              <a:rPr lang="en-US" b="1" dirty="0" smtClean="0">
                <a:latin typeface="Arial" charset="0"/>
                <a:cs typeface="Arial" charset="0"/>
              </a:rPr>
              <a:t>Monday</a:t>
            </a:r>
          </a:p>
          <a:p>
            <a:r>
              <a:rPr lang="en-US" sz="2400" dirty="0" smtClean="0">
                <a:latin typeface="Arial" charset="0"/>
                <a:cs typeface="Arial" charset="0"/>
              </a:rPr>
              <a:t>Water department reviews its files </a:t>
            </a:r>
          </a:p>
          <a:p>
            <a:pPr lvl="1"/>
            <a:r>
              <a:rPr lang="en-US" dirty="0" smtClean="0">
                <a:latin typeface="Arial" charset="0"/>
                <a:cs typeface="Arial" charset="0"/>
              </a:rPr>
              <a:t>After-hours maintenance scheduled maintenance was performed in the industrial park on Friday evening</a:t>
            </a:r>
          </a:p>
          <a:p>
            <a:pPr lvl="1"/>
            <a:r>
              <a:rPr lang="en-US" dirty="0" smtClean="0">
                <a:latin typeface="Arial" charset="0"/>
                <a:cs typeface="Arial" charset="0"/>
              </a:rPr>
              <a:t>Reviews customer complaint calls from over the weekend and into Monday morning, and no record of other complaints</a:t>
            </a:r>
          </a:p>
          <a:p>
            <a:r>
              <a:rPr lang="en-US" sz="2400" dirty="0" smtClean="0">
                <a:latin typeface="Arial" charset="0"/>
                <a:cs typeface="Arial" charset="0"/>
              </a:rPr>
              <a:t>Field crew arrives at the sandwich shop and verifies strong chemical odor and collect samples</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1027" name="Picture 3" descr="C:\Users\aherrera\AppData\Local\Microsoft\Windows\Temporary Internet Files\Content.IE5\QL8TTZ0U\MC900389828[1].wmf" title="file cabinet"/>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6172200" y="2057400"/>
            <a:ext cx="2403886" cy="3276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78663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457200" y="152400"/>
            <a:ext cx="7924800" cy="1143000"/>
          </a:xfrm>
        </p:spPr>
        <p:txBody>
          <a:bodyPr/>
          <a:lstStyle/>
          <a:p>
            <a:r>
              <a:rPr lang="en-US" dirty="0" smtClean="0">
                <a:latin typeface="Arial" charset="0"/>
                <a:cs typeface="Arial" charset="0"/>
              </a:rPr>
              <a:t>Module 1: Identification of Incident </a:t>
            </a:r>
            <a:r>
              <a:rPr lang="en-US" sz="2000" dirty="0">
                <a:solidFill>
                  <a:prstClr val="white"/>
                </a:solidFill>
                <a:latin typeface="Arial" charset="0"/>
                <a:cs typeface="Arial" charset="0"/>
              </a:rPr>
              <a:t>(</a:t>
            </a:r>
            <a:r>
              <a:rPr lang="en-US" sz="2000" dirty="0" smtClean="0">
                <a:solidFill>
                  <a:prstClr val="white"/>
                </a:solidFill>
                <a:latin typeface="Arial" charset="0"/>
                <a:cs typeface="Arial" charset="0"/>
              </a:rPr>
              <a:t>continued 5)</a:t>
            </a:r>
            <a:endParaRPr lang="en-US" dirty="0" smtClean="0">
              <a:latin typeface="Arial" charset="0"/>
              <a:cs typeface="Arial" charset="0"/>
            </a:endParaRPr>
          </a:p>
        </p:txBody>
      </p:sp>
      <p:sp>
        <p:nvSpPr>
          <p:cNvPr id="33794" name="Content Placeholder 2"/>
          <p:cNvSpPr>
            <a:spLocks noGrp="1"/>
          </p:cNvSpPr>
          <p:nvPr>
            <p:ph idx="1"/>
          </p:nvPr>
        </p:nvSpPr>
        <p:spPr/>
        <p:txBody>
          <a:bodyPr/>
          <a:lstStyle/>
          <a:p>
            <a:pPr marL="0" indent="0">
              <a:buNone/>
            </a:pPr>
            <a:r>
              <a:rPr lang="en-US" b="1" dirty="0" smtClean="0">
                <a:latin typeface="Arial" charset="0"/>
                <a:cs typeface="Arial" charset="0"/>
              </a:rPr>
              <a:t>Monday</a:t>
            </a:r>
          </a:p>
          <a:p>
            <a:r>
              <a:rPr lang="en-US" sz="2400" dirty="0" smtClean="0">
                <a:latin typeface="Arial" charset="0"/>
                <a:cs typeface="Arial" charset="0"/>
              </a:rPr>
              <a:t>Water utility calls the State Drinking Water Primacy Agency to alert them of the situation and seek advice</a:t>
            </a:r>
          </a:p>
          <a:p>
            <a:r>
              <a:rPr lang="en-US" sz="2400" dirty="0" smtClean="0">
                <a:latin typeface="Arial" charset="0"/>
                <a:cs typeface="Arial" charset="0"/>
              </a:rPr>
              <a:t>In consultation with primacy agency, the water utility issues a “Do Not Drink” notification to residents of the industrial park</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2054" name="Picture 6" descr="C:\Users\aherrera\AppData\Local\Microsoft\Windows\Temporary Internet Files\Content.IE5\56K3MOOV\MC900441750[2].png" title="Glass of water"/>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rcRect/>
          <a:stretch>
            <a:fillRect/>
          </a:stretch>
        </p:blipFill>
        <p:spPr bwMode="auto">
          <a:xfrm>
            <a:off x="3352800" y="3505200"/>
            <a:ext cx="2743200" cy="274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64091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p:txBody>
          <a:bodyPr/>
          <a:lstStyle/>
          <a:p>
            <a:r>
              <a:rPr lang="en-US" dirty="0" smtClean="0">
                <a:latin typeface="Arial" charset="0"/>
                <a:cs typeface="Arial" charset="0"/>
              </a:rPr>
              <a:t>Module 1: Summary of Developments</a:t>
            </a:r>
          </a:p>
        </p:txBody>
      </p:sp>
      <p:sp>
        <p:nvSpPr>
          <p:cNvPr id="46082" name="Content Placeholder 2"/>
          <p:cNvSpPr>
            <a:spLocks noGrp="1"/>
          </p:cNvSpPr>
          <p:nvPr>
            <p:ph idx="1"/>
          </p:nvPr>
        </p:nvSpPr>
        <p:spPr>
          <a:xfrm>
            <a:off x="457200" y="1447800"/>
            <a:ext cx="8229600" cy="4525963"/>
          </a:xfrm>
        </p:spPr>
        <p:txBody>
          <a:bodyPr>
            <a:normAutofit lnSpcReduction="10000"/>
          </a:bodyPr>
          <a:lstStyle/>
          <a:p>
            <a:r>
              <a:rPr lang="en-US" dirty="0" smtClean="0">
                <a:latin typeface="Arial" charset="0"/>
                <a:cs typeface="Arial" charset="0"/>
              </a:rPr>
              <a:t>Local Water Department prepares to turn off the water for planned after-hours maintenance on the industrial park’s water main after 5 PM on Friday</a:t>
            </a:r>
          </a:p>
          <a:p>
            <a:r>
              <a:rPr lang="en-US" dirty="0" smtClean="0">
                <a:latin typeface="Arial" charset="0"/>
                <a:cs typeface="Arial" charset="0"/>
              </a:rPr>
              <a:t>A sandwich shop worker </a:t>
            </a:r>
            <a:r>
              <a:rPr lang="en-US" dirty="0">
                <a:latin typeface="Arial" charset="0"/>
                <a:cs typeface="Arial" charset="0"/>
              </a:rPr>
              <a:t>filling coffee </a:t>
            </a:r>
            <a:r>
              <a:rPr lang="en-US" dirty="0" smtClean="0">
                <a:latin typeface="Arial" charset="0"/>
                <a:cs typeface="Arial" charset="0"/>
              </a:rPr>
              <a:t>makers noticed </a:t>
            </a:r>
            <a:r>
              <a:rPr lang="en-US" dirty="0">
                <a:latin typeface="Arial" charset="0"/>
                <a:cs typeface="Arial" charset="0"/>
              </a:rPr>
              <a:t>a strong chemical odor and </a:t>
            </a:r>
            <a:r>
              <a:rPr lang="en-US" dirty="0" smtClean="0">
                <a:latin typeface="Arial" charset="0"/>
                <a:cs typeface="Arial" charset="0"/>
              </a:rPr>
              <a:t>notified her Supervisor</a:t>
            </a:r>
          </a:p>
          <a:p>
            <a:r>
              <a:rPr lang="en-US" dirty="0" smtClean="0">
                <a:latin typeface="Arial" charset="0"/>
                <a:cs typeface="Arial" charset="0"/>
              </a:rPr>
              <a:t>Supervisor contacts water departments, who then send a field crew to the site to verify and collect samples</a:t>
            </a:r>
          </a:p>
          <a:p>
            <a:r>
              <a:rPr lang="en-US" sz="2800" dirty="0">
                <a:latin typeface="Arial" charset="0"/>
                <a:cs typeface="Arial" charset="0"/>
              </a:rPr>
              <a:t>Water utility calls the State Drinking Water Primacy </a:t>
            </a:r>
            <a:r>
              <a:rPr lang="en-US" sz="2800" dirty="0" smtClean="0">
                <a:latin typeface="Arial" charset="0"/>
                <a:cs typeface="Arial" charset="0"/>
              </a:rPr>
              <a:t>Agency and a “Do Not Drink” notification was sent to the industrial park residents</a:t>
            </a:r>
            <a:endParaRPr lang="en-US" dirty="0"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p:txBody>
          <a:bodyPr/>
          <a:lstStyle/>
          <a:p>
            <a:pPr eaLnBrk="1" hangingPunct="1"/>
            <a:r>
              <a:rPr lang="en-US" dirty="0" smtClean="0">
                <a:latin typeface="Arial" charset="0"/>
                <a:cs typeface="Arial" charset="0"/>
              </a:rPr>
              <a:t>Module 1: Table Activity Session</a:t>
            </a:r>
          </a:p>
        </p:txBody>
      </p:sp>
      <p:sp>
        <p:nvSpPr>
          <p:cNvPr id="47106" name="Rectangle 3"/>
          <p:cNvSpPr>
            <a:spLocks noGrp="1" noChangeArrowheads="1"/>
          </p:cNvSpPr>
          <p:nvPr>
            <p:ph idx="1"/>
          </p:nvPr>
        </p:nvSpPr>
        <p:spPr/>
        <p:txBody>
          <a:bodyPr/>
          <a:lstStyle/>
          <a:p>
            <a:pPr marL="685800" lvl="1" indent="-457200" eaLnBrk="1" hangingPunct="1">
              <a:buFont typeface="Calibri" pitchFamily="34" charset="0"/>
              <a:buAutoNum type="arabicPeriod"/>
            </a:pPr>
            <a:r>
              <a:rPr lang="en-US" sz="2600" dirty="0" smtClean="0">
                <a:latin typeface="Arial" charset="0"/>
                <a:cs typeface="Arial" charset="0"/>
              </a:rPr>
              <a:t>Consider the developments while answering assigned questions</a:t>
            </a:r>
          </a:p>
          <a:p>
            <a:pPr marL="685800" lvl="1" indent="-457200" eaLnBrk="1" hangingPunct="1">
              <a:buFont typeface="Calibri" pitchFamily="34" charset="0"/>
              <a:buAutoNum type="arabicPeriod"/>
            </a:pPr>
            <a:r>
              <a:rPr lang="en-US" sz="2600" dirty="0" smtClean="0">
                <a:latin typeface="Arial" charset="0"/>
                <a:cs typeface="Arial" charset="0"/>
              </a:rPr>
              <a:t>Identify any additional requirements, critical issues, decisions, and questions you think should be addressed at this time</a:t>
            </a:r>
          </a:p>
          <a:p>
            <a:pPr marL="685800" lvl="1" indent="-457200" eaLnBrk="1" hangingPunct="1">
              <a:buFont typeface="Calibri" pitchFamily="34" charset="0"/>
              <a:buAutoNum type="arabicPeriod"/>
            </a:pPr>
            <a:r>
              <a:rPr lang="en-US" sz="2600" dirty="0" smtClean="0">
                <a:latin typeface="Arial" charset="0"/>
                <a:cs typeface="Arial" charset="0"/>
              </a:rPr>
              <a:t>Record any unanswered assigned questions or participant questions</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p:txBody>
          <a:bodyPr/>
          <a:lstStyle/>
          <a:p>
            <a:r>
              <a:rPr lang="en-US" dirty="0" smtClean="0">
                <a:latin typeface="Arial" charset="0"/>
                <a:cs typeface="Arial" charset="0"/>
              </a:rPr>
              <a:t>Breakout Session</a:t>
            </a:r>
          </a:p>
        </p:txBody>
      </p:sp>
      <p:sp>
        <p:nvSpPr>
          <p:cNvPr id="2" name="Content Placeholder 1"/>
          <p:cNvSpPr>
            <a:spLocks noGrp="1"/>
          </p:cNvSpPr>
          <p:nvPr>
            <p:ph idx="1"/>
          </p:nvPr>
        </p:nvSpPr>
        <p:spPr>
          <a:xfrm>
            <a:off x="457200" y="3124200"/>
            <a:ext cx="8229600" cy="1600200"/>
          </a:xfrm>
        </p:spPr>
        <p:txBody>
          <a:bodyPr/>
          <a:lstStyle/>
          <a:p>
            <a:pPr marL="0" indent="0" algn="ctr">
              <a:buNone/>
            </a:pPr>
            <a:r>
              <a:rPr lang="en-US" sz="2400" dirty="0" smtClean="0">
                <a:solidFill>
                  <a:srgbClr val="739600"/>
                </a:solidFill>
              </a:rPr>
              <a:t>30 </a:t>
            </a:r>
            <a:r>
              <a:rPr lang="en-US" sz="2400" dirty="0">
                <a:solidFill>
                  <a:srgbClr val="739600"/>
                </a:solidFill>
              </a:rPr>
              <a:t>Minutes to discuss questions</a:t>
            </a:r>
          </a:p>
          <a:p>
            <a:pPr marL="0" indent="0" algn="ctr">
              <a:buNone/>
            </a:pPr>
            <a:r>
              <a:rPr lang="en-US" sz="2400" dirty="0" smtClean="0">
                <a:solidFill>
                  <a:srgbClr val="739600"/>
                </a:solidFill>
              </a:rPr>
              <a:t>30 </a:t>
            </a:r>
            <a:r>
              <a:rPr lang="en-US" sz="2400" dirty="0">
                <a:solidFill>
                  <a:srgbClr val="739600"/>
                </a:solidFill>
              </a:rPr>
              <a:t>Minutes for all groups to report </a:t>
            </a:r>
            <a:r>
              <a:rPr lang="en-US" sz="2400" dirty="0" smtClean="0">
                <a:solidFill>
                  <a:srgbClr val="739600"/>
                </a:solidFill>
              </a:rPr>
              <a:t>out</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US" dirty="0" smtClean="0">
                <a:latin typeface="Arial" charset="0"/>
                <a:cs typeface="Arial" charset="0"/>
              </a:rPr>
              <a:t>Introduction </a:t>
            </a:r>
            <a:r>
              <a:rPr lang="en-US" sz="2000" dirty="0" smtClean="0">
                <a:latin typeface="Arial" charset="0"/>
                <a:cs typeface="Arial" charset="0"/>
              </a:rPr>
              <a:t>(continued)</a:t>
            </a:r>
            <a:endParaRPr lang="en-US" dirty="0" smtClean="0">
              <a:latin typeface="Arial" charset="0"/>
              <a:cs typeface="Arial" charset="0"/>
            </a:endParaRPr>
          </a:p>
        </p:txBody>
      </p:sp>
      <p:sp>
        <p:nvSpPr>
          <p:cNvPr id="18434" name="Content Placeholder 2"/>
          <p:cNvSpPr>
            <a:spLocks noGrp="1"/>
          </p:cNvSpPr>
          <p:nvPr>
            <p:ph idx="1"/>
          </p:nvPr>
        </p:nvSpPr>
        <p:spPr/>
        <p:txBody>
          <a:bodyPr/>
          <a:lstStyle/>
          <a:p>
            <a:pPr>
              <a:buFont typeface="Wingdings" pitchFamily="2" charset="2"/>
              <a:buNone/>
            </a:pPr>
            <a:r>
              <a:rPr lang="en-US" dirty="0" smtClean="0">
                <a:solidFill>
                  <a:srgbClr val="739600"/>
                </a:solidFill>
                <a:latin typeface="Arial" charset="0"/>
                <a:cs typeface="Arial" charset="0"/>
              </a:rPr>
              <a:t>Purpose and Scope</a:t>
            </a:r>
          </a:p>
          <a:p>
            <a:pPr lvl="1"/>
            <a:r>
              <a:rPr lang="en-US" sz="2600" dirty="0" smtClean="0">
                <a:latin typeface="Arial" charset="0"/>
                <a:cs typeface="Arial" charset="0"/>
              </a:rPr>
              <a:t>U.S. Environmental Protection Agency (U.S. EPA) serves as the Sector Specific Agency for the Water Sector </a:t>
            </a:r>
          </a:p>
          <a:p>
            <a:pPr lvl="2"/>
            <a:r>
              <a:rPr lang="en-US" sz="1800" dirty="0" smtClean="0">
                <a:latin typeface="Arial" charset="0"/>
                <a:cs typeface="Arial" charset="0"/>
              </a:rPr>
              <a:t>Assisting drinking water and wastewater utilities in preparing to respond and recover from all hazards that may negatively impact the utilities to treat, store, and distribute or discharge water</a:t>
            </a:r>
          </a:p>
          <a:p>
            <a:pPr lvl="2"/>
            <a:r>
              <a:rPr lang="en-US" sz="1800" dirty="0" smtClean="0">
                <a:latin typeface="Arial" charset="0"/>
                <a:cs typeface="Arial" charset="0"/>
              </a:rPr>
              <a:t>Working with state primacy agencies, Water/Wastewater Agency Response Network (WARN), water associations, U.S. Centers for Disease Control and Prevention (CDC) and the U.S. States Army Corps of Engineers (USACE) to protect human health and</a:t>
            </a:r>
            <a:r>
              <a:rPr lang="en-US" sz="2000" dirty="0" smtClean="0">
                <a:latin typeface="Arial" charset="0"/>
                <a:cs typeface="Arial" charset="0"/>
              </a:rPr>
              <a:t> the environment</a:t>
            </a:r>
            <a:endParaRPr lang="en-US" dirty="0"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dirty="0"/>
              <a:t>FOR EXERCISE PURPOSES ONLY</a:t>
            </a:r>
          </a:p>
          <a:p>
            <a:pPr>
              <a:defRPr/>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r>
              <a:rPr lang="en-US" dirty="0" smtClean="0">
                <a:latin typeface="Arial" charset="0"/>
                <a:cs typeface="Arial" charset="0"/>
              </a:rPr>
              <a:t>Break Time</a:t>
            </a:r>
          </a:p>
        </p:txBody>
      </p:sp>
      <p:sp>
        <p:nvSpPr>
          <p:cNvPr id="2" name="Content Placeholder 1"/>
          <p:cNvSpPr>
            <a:spLocks noGrp="1"/>
          </p:cNvSpPr>
          <p:nvPr>
            <p:ph idx="1"/>
          </p:nvPr>
        </p:nvSpPr>
        <p:spPr>
          <a:xfrm>
            <a:off x="457200" y="3200401"/>
            <a:ext cx="8229600" cy="1981200"/>
          </a:xfrm>
        </p:spPr>
        <p:txBody>
          <a:bodyPr/>
          <a:lstStyle/>
          <a:p>
            <a:pPr marL="0" indent="0" algn="ctr">
              <a:buNone/>
            </a:pPr>
            <a:r>
              <a:rPr lang="en-US" sz="2400" dirty="0" smtClean="0">
                <a:solidFill>
                  <a:srgbClr val="739600"/>
                </a:solidFill>
              </a:rPr>
              <a:t>15 Minutes</a:t>
            </a:r>
            <a:endParaRPr lang="en-US" sz="2400" dirty="0">
              <a:solidFill>
                <a:srgbClr val="7396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ChangeArrowheads="1"/>
          </p:cNvSpPr>
          <p:nvPr>
            <p:ph type="title"/>
          </p:nvPr>
        </p:nvSpPr>
        <p:spPr/>
        <p:txBody>
          <a:bodyPr/>
          <a:lstStyle/>
          <a:p>
            <a:pPr eaLnBrk="1" hangingPunct="1"/>
            <a:r>
              <a:rPr lang="en-US" sz="3200" dirty="0" smtClean="0">
                <a:latin typeface="Arial" charset="0"/>
                <a:cs typeface="Arial" charset="0"/>
              </a:rPr>
              <a:t>Module 2: Identification of Response Action</a:t>
            </a:r>
          </a:p>
        </p:txBody>
      </p:sp>
      <p:sp>
        <p:nvSpPr>
          <p:cNvPr id="50178" name="Rectangle 3"/>
          <p:cNvSpPr>
            <a:spLocks noGrp="1" noChangeArrowheads="1"/>
          </p:cNvSpPr>
          <p:nvPr>
            <p:ph idx="1"/>
          </p:nvPr>
        </p:nvSpPr>
        <p:spPr/>
        <p:txBody>
          <a:bodyPr/>
          <a:lstStyle/>
          <a:p>
            <a:r>
              <a:rPr lang="en-US" dirty="0" smtClean="0">
                <a:latin typeface="Arial" charset="0"/>
                <a:cs typeface="Arial" charset="0"/>
              </a:rPr>
              <a:t>Presentation of Scenario</a:t>
            </a:r>
            <a:endParaRPr lang="en-US" sz="2800" dirty="0" smtClean="0">
              <a:latin typeface="Arial" charset="0"/>
              <a:cs typeface="Arial" charset="0"/>
            </a:endParaRPr>
          </a:p>
          <a:p>
            <a:r>
              <a:rPr lang="en-US" dirty="0" smtClean="0">
                <a:latin typeface="Arial" charset="0"/>
                <a:cs typeface="Arial" charset="0"/>
              </a:rPr>
              <a:t>Work Session (in breakout groups)</a:t>
            </a:r>
          </a:p>
          <a:p>
            <a:pPr lvl="1">
              <a:buFont typeface="Arial" charset="0"/>
              <a:buChar char="•"/>
            </a:pPr>
            <a:r>
              <a:rPr lang="en-US" dirty="0" smtClean="0">
                <a:latin typeface="Arial" charset="0"/>
                <a:cs typeface="Arial" charset="0"/>
              </a:rPr>
              <a:t>Answering Questions – 30 min  </a:t>
            </a:r>
            <a:endParaRPr lang="en-US" sz="2400" dirty="0" smtClean="0">
              <a:latin typeface="Arial" charset="0"/>
              <a:cs typeface="Arial" charset="0"/>
            </a:endParaRPr>
          </a:p>
          <a:p>
            <a:r>
              <a:rPr lang="en-US" dirty="0" smtClean="0">
                <a:latin typeface="Arial" charset="0"/>
                <a:cs typeface="Arial" charset="0"/>
              </a:rPr>
              <a:t>Module Debrief (whole group) – 30 min</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a:xfrm>
            <a:off x="457200" y="152400"/>
            <a:ext cx="8229600" cy="1143000"/>
          </a:xfrm>
        </p:spPr>
        <p:txBody>
          <a:bodyPr/>
          <a:lstStyle/>
          <a:p>
            <a:r>
              <a:rPr lang="en-US" sz="3200" dirty="0" smtClean="0">
                <a:latin typeface="Arial" charset="0"/>
                <a:cs typeface="Arial" charset="0"/>
              </a:rPr>
              <a:t>Module 2: Identification of Response Action </a:t>
            </a:r>
            <a:r>
              <a:rPr lang="en-US" sz="2000" dirty="0">
                <a:solidFill>
                  <a:prstClr val="white"/>
                </a:solidFill>
                <a:latin typeface="Arial" charset="0"/>
                <a:cs typeface="Arial" charset="0"/>
              </a:rPr>
              <a:t>(continued)</a:t>
            </a:r>
            <a:endParaRPr lang="en-US" sz="3200" dirty="0" smtClean="0">
              <a:latin typeface="Arial" charset="0"/>
              <a:cs typeface="Arial" charset="0"/>
            </a:endParaRPr>
          </a:p>
        </p:txBody>
      </p:sp>
      <p:sp>
        <p:nvSpPr>
          <p:cNvPr id="51202" name="Content Placeholder 2"/>
          <p:cNvSpPr>
            <a:spLocks noGrp="1"/>
          </p:cNvSpPr>
          <p:nvPr>
            <p:ph idx="1"/>
          </p:nvPr>
        </p:nvSpPr>
        <p:spPr>
          <a:xfrm>
            <a:off x="457200" y="1600201"/>
            <a:ext cx="8077200" cy="4038599"/>
          </a:xfrm>
        </p:spPr>
        <p:txBody>
          <a:bodyPr>
            <a:normAutofit lnSpcReduction="10000"/>
          </a:bodyPr>
          <a:lstStyle/>
          <a:p>
            <a:pPr marL="0" indent="0">
              <a:buNone/>
            </a:pPr>
            <a:r>
              <a:rPr lang="en-US" b="1" dirty="0" smtClean="0">
                <a:latin typeface="Arial" charset="0"/>
                <a:cs typeface="Arial" charset="0"/>
              </a:rPr>
              <a:t>Monday</a:t>
            </a:r>
          </a:p>
          <a:p>
            <a:r>
              <a:rPr lang="en-US" dirty="0" smtClean="0">
                <a:latin typeface="Arial" charset="0"/>
                <a:cs typeface="Arial" charset="0"/>
              </a:rPr>
              <a:t>Water utility starts door-to-door interviews to look for any other signs that can explain the chemical odor in the water</a:t>
            </a:r>
          </a:p>
          <a:p>
            <a:r>
              <a:rPr lang="en-US" dirty="0" smtClean="0">
                <a:latin typeface="Arial" charset="0"/>
                <a:cs typeface="Arial" charset="0"/>
              </a:rPr>
              <a:t>The agricultural weed services provider notes that they do not believe they have any </a:t>
            </a:r>
            <a:r>
              <a:rPr lang="en-US" dirty="0" smtClean="0">
                <a:latin typeface="Arial" charset="0"/>
                <a:cs typeface="Arial" charset="0"/>
              </a:rPr>
              <a:t>                                        water </a:t>
            </a:r>
            <a:r>
              <a:rPr lang="en-US" dirty="0" smtClean="0">
                <a:latin typeface="Arial" charset="0"/>
                <a:cs typeface="Arial" charset="0"/>
              </a:rPr>
              <a:t>issues, but relates a strange </a:t>
            </a:r>
            <a:r>
              <a:rPr lang="en-US" dirty="0" smtClean="0">
                <a:latin typeface="Arial" charset="0"/>
                <a:cs typeface="Arial" charset="0"/>
              </a:rPr>
              <a:t>                                       incident </a:t>
            </a:r>
            <a:r>
              <a:rPr lang="en-US" dirty="0" smtClean="0">
                <a:latin typeface="Arial" charset="0"/>
                <a:cs typeface="Arial" charset="0"/>
              </a:rPr>
              <a:t>that occurred on Friday </a:t>
            </a:r>
            <a:r>
              <a:rPr lang="en-US" dirty="0" smtClean="0">
                <a:latin typeface="Arial" charset="0"/>
                <a:cs typeface="Arial" charset="0"/>
              </a:rPr>
              <a:t>                                                         night when they </a:t>
            </a:r>
            <a:r>
              <a:rPr lang="en-US" dirty="0" smtClean="0">
                <a:latin typeface="Arial" charset="0"/>
                <a:cs typeface="Arial" charset="0"/>
              </a:rPr>
              <a:t>were filling </a:t>
            </a:r>
            <a:r>
              <a:rPr lang="en-US" dirty="0" smtClean="0">
                <a:latin typeface="Arial" charset="0"/>
                <a:cs typeface="Arial" charset="0"/>
              </a:rPr>
              <a:t>                                                       one of their spray </a:t>
            </a:r>
            <a:r>
              <a:rPr lang="en-US" dirty="0" smtClean="0">
                <a:latin typeface="Arial" charset="0"/>
                <a:cs typeface="Arial" charset="0"/>
              </a:rPr>
              <a:t>trucks</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3074" name="Picture 2" descr="C:\Users\aherrera\AppData\Local\Microsoft\Windows\Temporary Internet Files\Content.IE5\QL8TTZ0U\MC900413496[1].wmf" title="chemical truck"/>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flipH="1">
            <a:off x="5181600" y="3886200"/>
            <a:ext cx="3505200" cy="22336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a:xfrm>
            <a:off x="457200" y="152400"/>
            <a:ext cx="8077200" cy="1143000"/>
          </a:xfrm>
        </p:spPr>
        <p:txBody>
          <a:bodyPr/>
          <a:lstStyle/>
          <a:p>
            <a:r>
              <a:rPr lang="en-US" sz="3200" dirty="0" smtClean="0">
                <a:latin typeface="Arial" charset="0"/>
                <a:cs typeface="Arial" charset="0"/>
              </a:rPr>
              <a:t>Module 2: Identification of Response Action</a:t>
            </a:r>
            <a:r>
              <a:rPr lang="en-US" sz="2000" dirty="0" smtClean="0">
                <a:solidFill>
                  <a:prstClr val="white"/>
                </a:solidFill>
                <a:latin typeface="Arial" charset="0"/>
                <a:cs typeface="Arial" charset="0"/>
              </a:rPr>
              <a:t> (continued 2)</a:t>
            </a:r>
            <a:r>
              <a:rPr lang="en-US" sz="3200" dirty="0" smtClean="0">
                <a:latin typeface="Arial" charset="0"/>
                <a:cs typeface="Arial" charset="0"/>
              </a:rPr>
              <a:t> </a:t>
            </a:r>
          </a:p>
        </p:txBody>
      </p:sp>
      <p:sp>
        <p:nvSpPr>
          <p:cNvPr id="51202" name="Content Placeholder 2"/>
          <p:cNvSpPr>
            <a:spLocks noGrp="1"/>
          </p:cNvSpPr>
          <p:nvPr>
            <p:ph idx="1"/>
          </p:nvPr>
        </p:nvSpPr>
        <p:spPr/>
        <p:txBody>
          <a:bodyPr>
            <a:normAutofit/>
          </a:bodyPr>
          <a:lstStyle/>
          <a:p>
            <a:pPr marL="0" indent="0">
              <a:buNone/>
            </a:pPr>
            <a:r>
              <a:rPr lang="en-US" b="1" dirty="0" smtClean="0">
                <a:latin typeface="Arial" charset="0"/>
                <a:cs typeface="Arial" charset="0"/>
              </a:rPr>
              <a:t>Monday</a:t>
            </a:r>
          </a:p>
          <a:p>
            <a:r>
              <a:rPr lang="en-US" dirty="0" smtClean="0">
                <a:latin typeface="Arial" charset="0"/>
                <a:cs typeface="Arial" charset="0"/>
              </a:rPr>
              <a:t>A </a:t>
            </a:r>
            <a:r>
              <a:rPr lang="en-US" dirty="0" err="1" smtClean="0">
                <a:latin typeface="Arial" charset="0"/>
                <a:cs typeface="Arial" charset="0"/>
              </a:rPr>
              <a:t>glyphosphate</a:t>
            </a:r>
            <a:r>
              <a:rPr lang="en-US" dirty="0" smtClean="0">
                <a:latin typeface="Arial" charset="0"/>
                <a:cs typeface="Arial" charset="0"/>
              </a:rPr>
              <a:t>-based herbicide with water was mixed on Friday, in preparation for  a customer’s site the next day</a:t>
            </a:r>
          </a:p>
          <a:p>
            <a:pPr lvl="1"/>
            <a:r>
              <a:rPr lang="en-US" dirty="0" smtClean="0">
                <a:latin typeface="Arial" charset="0"/>
                <a:cs typeface="Arial" charset="0"/>
              </a:rPr>
              <a:t>500-gallon of herbicide already in the container</a:t>
            </a:r>
          </a:p>
          <a:p>
            <a:pPr lvl="1"/>
            <a:r>
              <a:rPr lang="en-US" dirty="0" smtClean="0">
                <a:latin typeface="Arial" charset="0"/>
                <a:cs typeface="Arial" charset="0"/>
              </a:rPr>
              <a:t>Rest of the container was filled with water using a hose</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4098" name="Picture 2" descr="C:\Users\aherrera\AppData\Local\Microsoft\Windows\Temporary Internet Files\Content.IE5\56K3MOOV\MC900333990[1].wmf" title="Hose"/>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3276600" y="4343400"/>
            <a:ext cx="2743200" cy="18119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74679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a:xfrm>
            <a:off x="457200" y="152400"/>
            <a:ext cx="8229600" cy="1143000"/>
          </a:xfrm>
        </p:spPr>
        <p:txBody>
          <a:bodyPr/>
          <a:lstStyle/>
          <a:p>
            <a:r>
              <a:rPr lang="en-US" sz="3200" dirty="0" smtClean="0">
                <a:latin typeface="Arial" charset="0"/>
                <a:cs typeface="Arial" charset="0"/>
              </a:rPr>
              <a:t>Module 2: Identification of Response Action </a:t>
            </a:r>
            <a:r>
              <a:rPr lang="en-US" sz="2000" dirty="0">
                <a:solidFill>
                  <a:prstClr val="white"/>
                </a:solidFill>
                <a:latin typeface="Arial" charset="0"/>
                <a:cs typeface="Arial" charset="0"/>
              </a:rPr>
              <a:t>(</a:t>
            </a:r>
            <a:r>
              <a:rPr lang="en-US" sz="2000" dirty="0" smtClean="0">
                <a:solidFill>
                  <a:prstClr val="white"/>
                </a:solidFill>
                <a:latin typeface="Arial" charset="0"/>
                <a:cs typeface="Arial" charset="0"/>
              </a:rPr>
              <a:t>continued 3)</a:t>
            </a:r>
            <a:endParaRPr lang="en-US" sz="3200" dirty="0" smtClean="0">
              <a:latin typeface="Arial" charset="0"/>
              <a:cs typeface="Arial" charset="0"/>
            </a:endParaRPr>
          </a:p>
        </p:txBody>
      </p:sp>
      <p:sp>
        <p:nvSpPr>
          <p:cNvPr id="51202" name="Content Placeholder 2"/>
          <p:cNvSpPr>
            <a:spLocks noGrp="1"/>
          </p:cNvSpPr>
          <p:nvPr>
            <p:ph idx="1"/>
          </p:nvPr>
        </p:nvSpPr>
        <p:spPr>
          <a:xfrm>
            <a:off x="457200" y="1493837"/>
            <a:ext cx="5486400" cy="4525963"/>
          </a:xfrm>
        </p:spPr>
        <p:txBody>
          <a:bodyPr>
            <a:normAutofit/>
          </a:bodyPr>
          <a:lstStyle/>
          <a:p>
            <a:pPr marL="0" indent="0">
              <a:buNone/>
            </a:pPr>
            <a:r>
              <a:rPr lang="en-US" b="1" dirty="0" smtClean="0">
                <a:latin typeface="Arial" charset="0"/>
                <a:cs typeface="Arial" charset="0"/>
              </a:rPr>
              <a:t>Monday</a:t>
            </a:r>
          </a:p>
          <a:p>
            <a:r>
              <a:rPr lang="en-US" dirty="0">
                <a:latin typeface="Arial" charset="0"/>
                <a:cs typeface="Arial" charset="0"/>
              </a:rPr>
              <a:t>Knowing the truck would take some time to fill</a:t>
            </a:r>
          </a:p>
          <a:p>
            <a:pPr lvl="1"/>
            <a:r>
              <a:rPr lang="en-US" dirty="0">
                <a:latin typeface="Arial" charset="0"/>
                <a:cs typeface="Arial" charset="0"/>
              </a:rPr>
              <a:t>Worker left the tank and went into the office to finish paperwork for the day</a:t>
            </a:r>
          </a:p>
          <a:p>
            <a:pPr lvl="1"/>
            <a:r>
              <a:rPr lang="en-US" dirty="0">
                <a:latin typeface="Arial" charset="0"/>
                <a:cs typeface="Arial" charset="0"/>
              </a:rPr>
              <a:t>When the worker returned, the </a:t>
            </a:r>
            <a:r>
              <a:rPr lang="en-US" dirty="0" smtClean="0">
                <a:latin typeface="Arial" charset="0"/>
                <a:cs typeface="Arial" charset="0"/>
              </a:rPr>
              <a:t>herbicide container was empty </a:t>
            </a:r>
            <a:r>
              <a:rPr lang="en-US" dirty="0">
                <a:latin typeface="Arial" charset="0"/>
                <a:cs typeface="Arial" charset="0"/>
              </a:rPr>
              <a:t>and the hose no longer had running </a:t>
            </a:r>
            <a:r>
              <a:rPr lang="en-US" dirty="0" smtClean="0">
                <a:latin typeface="Arial" charset="0"/>
                <a:cs typeface="Arial" charset="0"/>
              </a:rPr>
              <a:t>water</a:t>
            </a:r>
          </a:p>
          <a:p>
            <a:r>
              <a:rPr lang="en-US" dirty="0" smtClean="0">
                <a:latin typeface="Arial" charset="0"/>
                <a:cs typeface="Arial" charset="0"/>
              </a:rPr>
              <a:t>Worker decided to leave and begin the mixing process first thing on Monday</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5122" name="Picture 2" descr="C:\Users\aherrera\AppData\Local\Microsoft\Windows\Temporary Internet Files\Content.IE5\QY12NXOH\MC900060003[1].wmf" title="chemical drum"/>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flipH="1">
            <a:off x="5257800" y="2209800"/>
            <a:ext cx="3276600" cy="3543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76833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a:xfrm>
            <a:off x="457200" y="152400"/>
            <a:ext cx="8229600" cy="1143000"/>
          </a:xfrm>
        </p:spPr>
        <p:txBody>
          <a:bodyPr/>
          <a:lstStyle/>
          <a:p>
            <a:r>
              <a:rPr lang="en-US" sz="3200" dirty="0" smtClean="0">
                <a:latin typeface="Arial" charset="0"/>
                <a:cs typeface="Arial" charset="0"/>
              </a:rPr>
              <a:t>Module 2: Identification of Response Action </a:t>
            </a:r>
            <a:r>
              <a:rPr lang="en-US" sz="2000" dirty="0">
                <a:solidFill>
                  <a:prstClr val="white"/>
                </a:solidFill>
                <a:latin typeface="Arial" charset="0"/>
                <a:cs typeface="Arial" charset="0"/>
              </a:rPr>
              <a:t>(</a:t>
            </a:r>
            <a:r>
              <a:rPr lang="en-US" sz="2000" dirty="0" smtClean="0">
                <a:solidFill>
                  <a:prstClr val="white"/>
                </a:solidFill>
                <a:latin typeface="Arial" charset="0"/>
                <a:cs typeface="Arial" charset="0"/>
              </a:rPr>
              <a:t>continued 4)</a:t>
            </a:r>
            <a:endParaRPr lang="en-US" sz="3200" dirty="0" smtClean="0">
              <a:latin typeface="Arial" charset="0"/>
              <a:cs typeface="Arial" charset="0"/>
            </a:endParaRPr>
          </a:p>
        </p:txBody>
      </p:sp>
      <p:sp>
        <p:nvSpPr>
          <p:cNvPr id="51202" name="Content Placeholder 2"/>
          <p:cNvSpPr>
            <a:spLocks noGrp="1"/>
          </p:cNvSpPr>
          <p:nvPr>
            <p:ph idx="1"/>
          </p:nvPr>
        </p:nvSpPr>
        <p:spPr>
          <a:xfrm>
            <a:off x="457200" y="1524000"/>
            <a:ext cx="5029200" cy="4648200"/>
          </a:xfrm>
        </p:spPr>
        <p:txBody>
          <a:bodyPr>
            <a:normAutofit lnSpcReduction="10000"/>
          </a:bodyPr>
          <a:lstStyle/>
          <a:p>
            <a:pPr marL="0" indent="0">
              <a:buNone/>
            </a:pPr>
            <a:r>
              <a:rPr lang="en-US" b="1" dirty="0" smtClean="0">
                <a:latin typeface="Arial" charset="0"/>
                <a:cs typeface="Arial" charset="0"/>
              </a:rPr>
              <a:t>Monday</a:t>
            </a:r>
          </a:p>
          <a:p>
            <a:r>
              <a:rPr lang="en-US" dirty="0" smtClean="0">
                <a:latin typeface="Arial" charset="0"/>
                <a:cs typeface="Arial" charset="0"/>
              </a:rPr>
              <a:t>Water department realized shutting down and depressurizing the water main caused the hose to act as a siphon and sucked the herbicide from the container into the industrial park’s water main.</a:t>
            </a:r>
          </a:p>
          <a:p>
            <a:r>
              <a:rPr lang="en-US" dirty="0" smtClean="0">
                <a:latin typeface="Arial" charset="0"/>
                <a:cs typeface="Arial" charset="0"/>
              </a:rPr>
              <a:t>No backflow control device on the agricultural weed services provider’s water line.</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6146" name="Picture 2" descr="C:\Users\aherrera\AppData\Local\Microsoft\Windows\Temporary Internet Files\Content.IE5\BRA5ISUZ\MC900335406[1].wmf" title="Green Hose"/>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5417907" y="2590800"/>
            <a:ext cx="3116493" cy="266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19675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a:xfrm>
            <a:off x="457200" y="152400"/>
            <a:ext cx="8229600" cy="1143000"/>
          </a:xfrm>
        </p:spPr>
        <p:txBody>
          <a:bodyPr/>
          <a:lstStyle/>
          <a:p>
            <a:r>
              <a:rPr lang="en-US" sz="3200" dirty="0" smtClean="0">
                <a:latin typeface="Arial" charset="0"/>
                <a:cs typeface="Arial" charset="0"/>
              </a:rPr>
              <a:t>Module 2: Identification of Response Action </a:t>
            </a:r>
            <a:r>
              <a:rPr lang="en-US" sz="2000" dirty="0">
                <a:solidFill>
                  <a:prstClr val="white"/>
                </a:solidFill>
                <a:latin typeface="Arial" charset="0"/>
                <a:cs typeface="Arial" charset="0"/>
              </a:rPr>
              <a:t>(</a:t>
            </a:r>
            <a:r>
              <a:rPr lang="en-US" sz="2000" dirty="0" smtClean="0">
                <a:solidFill>
                  <a:prstClr val="white"/>
                </a:solidFill>
                <a:latin typeface="Arial" charset="0"/>
                <a:cs typeface="Arial" charset="0"/>
              </a:rPr>
              <a:t>continued 5)</a:t>
            </a:r>
            <a:endParaRPr lang="en-US" sz="3200" dirty="0" smtClean="0">
              <a:latin typeface="Arial" charset="0"/>
              <a:cs typeface="Arial" charset="0"/>
            </a:endParaRPr>
          </a:p>
        </p:txBody>
      </p:sp>
      <p:sp>
        <p:nvSpPr>
          <p:cNvPr id="51202" name="Content Placeholder 2"/>
          <p:cNvSpPr>
            <a:spLocks noGrp="1"/>
          </p:cNvSpPr>
          <p:nvPr>
            <p:ph idx="1"/>
          </p:nvPr>
        </p:nvSpPr>
        <p:spPr>
          <a:xfrm>
            <a:off x="457200" y="1524000"/>
            <a:ext cx="5562600" cy="4953000"/>
          </a:xfrm>
        </p:spPr>
        <p:txBody>
          <a:bodyPr>
            <a:normAutofit lnSpcReduction="10000"/>
          </a:bodyPr>
          <a:lstStyle/>
          <a:p>
            <a:pPr marL="0" indent="0">
              <a:buNone/>
            </a:pPr>
            <a:r>
              <a:rPr lang="en-US" b="1" dirty="0" smtClean="0">
                <a:latin typeface="Arial" charset="0"/>
                <a:cs typeface="Arial" charset="0"/>
              </a:rPr>
              <a:t>Tuesday</a:t>
            </a:r>
          </a:p>
          <a:p>
            <a:r>
              <a:rPr lang="en-US" dirty="0" smtClean="0">
                <a:latin typeface="Arial" charset="0"/>
                <a:cs typeface="Arial" charset="0"/>
              </a:rPr>
              <a:t>Based on Monday’s findings, the water utility and primacy agency were able to significantly narrow the analytical scope being performed in the lab.</a:t>
            </a:r>
          </a:p>
          <a:p>
            <a:r>
              <a:rPr lang="en-US" dirty="0" smtClean="0">
                <a:latin typeface="Arial" charset="0"/>
                <a:cs typeface="Arial" charset="0"/>
              </a:rPr>
              <a:t>Lab results: 5.7 parts per billion (ppb) in impacted area</a:t>
            </a:r>
          </a:p>
          <a:p>
            <a:r>
              <a:rPr lang="en-US" dirty="0" smtClean="0">
                <a:latin typeface="Arial" charset="0"/>
                <a:cs typeface="Arial" charset="0"/>
              </a:rPr>
              <a:t>No one gets tainted coffee from the sandwich shop, but medicated chicken is a 24-7 operation in full production</a:t>
            </a:r>
            <a:endParaRPr lang="en-US" dirty="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7171" name="Picture 3" descr="C:\Users\aherrera\AppData\Local\Microsoft\Windows\Temporary Internet Files\Content.IE5\QL8TTZ0U\MC900319762[1].wmf" title="Lab Samples"/>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6019800" y="2057400"/>
            <a:ext cx="2514601" cy="34340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79100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 2: Summary of Developments</a:t>
            </a:r>
            <a:endParaRPr lang="en-US" dirty="0"/>
          </a:p>
        </p:txBody>
      </p:sp>
      <p:sp>
        <p:nvSpPr>
          <p:cNvPr id="3" name="Content Placeholder 2"/>
          <p:cNvSpPr>
            <a:spLocks noGrp="1"/>
          </p:cNvSpPr>
          <p:nvPr>
            <p:ph idx="1"/>
          </p:nvPr>
        </p:nvSpPr>
        <p:spPr/>
        <p:txBody>
          <a:bodyPr>
            <a:normAutofit fontScale="85000" lnSpcReduction="10000"/>
          </a:bodyPr>
          <a:lstStyle/>
          <a:p>
            <a:pPr lvl="0"/>
            <a:r>
              <a:rPr lang="en-US" sz="2800" dirty="0">
                <a:solidFill>
                  <a:prstClr val="black"/>
                </a:solidFill>
              </a:rPr>
              <a:t>Water utility starts door-to-door interviews to look for other signs that can explain the chemical odor in the water</a:t>
            </a:r>
          </a:p>
          <a:p>
            <a:pPr lvl="0"/>
            <a:r>
              <a:rPr lang="en-US" sz="2800" dirty="0" err="1">
                <a:solidFill>
                  <a:prstClr val="black"/>
                </a:solidFill>
              </a:rPr>
              <a:t>Glyphosphate</a:t>
            </a:r>
            <a:r>
              <a:rPr lang="en-US" sz="2800" dirty="0">
                <a:solidFill>
                  <a:prstClr val="black"/>
                </a:solidFill>
              </a:rPr>
              <a:t>-based herbicide with water was mixed on Friday, in preparation for  a customer’s site the next day</a:t>
            </a:r>
          </a:p>
          <a:p>
            <a:pPr lvl="0"/>
            <a:r>
              <a:rPr lang="en-US" sz="2800" dirty="0">
                <a:solidFill>
                  <a:prstClr val="black"/>
                </a:solidFill>
              </a:rPr>
              <a:t>A worker left the tank and went into the office to finish paperwork for the day and when he returned, the herbicide container was empty and the hose no longer had running water</a:t>
            </a:r>
          </a:p>
          <a:p>
            <a:pPr lvl="0"/>
            <a:r>
              <a:rPr lang="en-US" sz="2800" dirty="0">
                <a:solidFill>
                  <a:prstClr val="black"/>
                </a:solidFill>
              </a:rPr>
              <a:t>Water department realized shutting down and depressurizing the water main caused the hose to act as a siphon and sucked the herbicide from the container into the industrial park’s water main</a:t>
            </a:r>
            <a:r>
              <a:rPr lang="en-US" sz="2800" dirty="0" smtClean="0">
                <a:solidFill>
                  <a:prstClr val="black"/>
                </a:solidFill>
              </a:rPr>
              <a:t>.</a:t>
            </a:r>
            <a:endParaRPr lang="en-US" dirty="0"/>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extLst>
      <p:ext uri="{BB962C8B-B14F-4D97-AF65-F5344CB8AC3E}">
        <p14:creationId xmlns:p14="http://schemas.microsoft.com/office/powerpoint/2010/main" val="8185357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noChangeArrowheads="1"/>
          </p:cNvSpPr>
          <p:nvPr>
            <p:ph type="title"/>
          </p:nvPr>
        </p:nvSpPr>
        <p:spPr/>
        <p:txBody>
          <a:bodyPr/>
          <a:lstStyle/>
          <a:p>
            <a:pPr eaLnBrk="1" hangingPunct="1"/>
            <a:r>
              <a:rPr lang="en-US" dirty="0" smtClean="0">
                <a:latin typeface="Arial" charset="0"/>
                <a:cs typeface="Arial" charset="0"/>
              </a:rPr>
              <a:t>Module 2: Table Activity Session</a:t>
            </a:r>
          </a:p>
        </p:txBody>
      </p:sp>
      <p:sp>
        <p:nvSpPr>
          <p:cNvPr id="62466" name="Rectangle 3"/>
          <p:cNvSpPr>
            <a:spLocks noGrp="1" noChangeArrowheads="1"/>
          </p:cNvSpPr>
          <p:nvPr>
            <p:ph idx="1"/>
          </p:nvPr>
        </p:nvSpPr>
        <p:spPr/>
        <p:txBody>
          <a:bodyPr/>
          <a:lstStyle/>
          <a:p>
            <a:pPr marL="685800" lvl="1" indent="-457200" eaLnBrk="1" hangingPunct="1">
              <a:buFont typeface="Calibri" pitchFamily="34" charset="0"/>
              <a:buAutoNum type="arabicPeriod"/>
            </a:pPr>
            <a:r>
              <a:rPr lang="en-US" sz="2600" dirty="0" smtClean="0">
                <a:latin typeface="Arial" charset="0"/>
                <a:cs typeface="Arial" charset="0"/>
              </a:rPr>
              <a:t>Consider the developments while answering assigned questions</a:t>
            </a:r>
          </a:p>
          <a:p>
            <a:pPr marL="685800" lvl="1" indent="-457200" eaLnBrk="1" hangingPunct="1">
              <a:buFont typeface="Calibri" pitchFamily="34" charset="0"/>
              <a:buAutoNum type="arabicPeriod"/>
            </a:pPr>
            <a:r>
              <a:rPr lang="en-US" sz="2600" dirty="0" smtClean="0">
                <a:latin typeface="Arial" charset="0"/>
                <a:cs typeface="Arial" charset="0"/>
              </a:rPr>
              <a:t>Identify any additional requirements, critical issues, decisions, and questions you think should be addressed at this time</a:t>
            </a:r>
          </a:p>
          <a:p>
            <a:pPr marL="685800" lvl="1" indent="-457200" eaLnBrk="1" hangingPunct="1">
              <a:buFont typeface="Calibri" pitchFamily="34" charset="0"/>
              <a:buAutoNum type="arabicPeriod"/>
            </a:pPr>
            <a:r>
              <a:rPr lang="en-US" sz="2600" dirty="0" smtClean="0">
                <a:latin typeface="Arial" charset="0"/>
                <a:cs typeface="Arial" charset="0"/>
              </a:rPr>
              <a:t>Record any unanswered assigned questions or participant questions</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ChangeArrowheads="1"/>
          </p:cNvSpPr>
          <p:nvPr>
            <p:ph type="title"/>
          </p:nvPr>
        </p:nvSpPr>
        <p:spPr/>
        <p:txBody>
          <a:bodyPr/>
          <a:lstStyle/>
          <a:p>
            <a:pPr eaLnBrk="1" hangingPunct="1"/>
            <a:r>
              <a:rPr lang="en-US" dirty="0" smtClean="0">
                <a:latin typeface="Arial" charset="0"/>
                <a:cs typeface="Arial" charset="0"/>
              </a:rPr>
              <a:t>Break Out Session</a:t>
            </a:r>
          </a:p>
        </p:txBody>
      </p:sp>
      <p:sp>
        <p:nvSpPr>
          <p:cNvPr id="63490" name="Content Placeholder 4"/>
          <p:cNvSpPr>
            <a:spLocks noGrp="1"/>
          </p:cNvSpPr>
          <p:nvPr>
            <p:ph idx="1"/>
          </p:nvPr>
        </p:nvSpPr>
        <p:spPr>
          <a:xfrm>
            <a:off x="457200" y="3124200"/>
            <a:ext cx="8229600" cy="1040285"/>
          </a:xfrm>
        </p:spPr>
        <p:txBody>
          <a:bodyPr>
            <a:spAutoFit/>
          </a:bodyPr>
          <a:lstStyle/>
          <a:p>
            <a:pPr marL="0" indent="0" algn="ctr">
              <a:buNone/>
            </a:pPr>
            <a:r>
              <a:rPr lang="en-US" sz="2800" dirty="0" smtClean="0">
                <a:solidFill>
                  <a:srgbClr val="739600"/>
                </a:solidFill>
                <a:latin typeface="Arial" charset="0"/>
                <a:cs typeface="Arial" charset="0"/>
              </a:rPr>
              <a:t>30 Minutes to discuss questions</a:t>
            </a:r>
          </a:p>
          <a:p>
            <a:pPr marL="0" indent="0" algn="ctr">
              <a:buNone/>
            </a:pPr>
            <a:r>
              <a:rPr lang="en-US" sz="2800" dirty="0" smtClean="0">
                <a:solidFill>
                  <a:srgbClr val="739600"/>
                </a:solidFill>
                <a:latin typeface="Arial" charset="0"/>
                <a:cs typeface="Arial" charset="0"/>
              </a:rPr>
              <a:t>30 Minutes for all groups to report out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US" dirty="0" smtClean="0">
                <a:latin typeface="Arial" charset="0"/>
                <a:cs typeface="Arial" charset="0"/>
              </a:rPr>
              <a:t>Introduction </a:t>
            </a:r>
            <a:r>
              <a:rPr lang="en-US" sz="2000" dirty="0">
                <a:solidFill>
                  <a:prstClr val="white"/>
                </a:solidFill>
                <a:latin typeface="Arial" charset="0"/>
                <a:cs typeface="Arial" charset="0"/>
              </a:rPr>
              <a:t>(</a:t>
            </a:r>
            <a:r>
              <a:rPr lang="en-US" sz="2000" dirty="0" smtClean="0">
                <a:solidFill>
                  <a:prstClr val="white"/>
                </a:solidFill>
                <a:latin typeface="Arial" charset="0"/>
                <a:cs typeface="Arial" charset="0"/>
              </a:rPr>
              <a:t>continued 2)</a:t>
            </a:r>
            <a:endParaRPr lang="en-US" dirty="0" smtClean="0">
              <a:latin typeface="Arial" charset="0"/>
              <a:cs typeface="Arial" charset="0"/>
            </a:endParaRPr>
          </a:p>
        </p:txBody>
      </p:sp>
      <p:sp>
        <p:nvSpPr>
          <p:cNvPr id="18434" name="Content Placeholder 2"/>
          <p:cNvSpPr>
            <a:spLocks noGrp="1"/>
          </p:cNvSpPr>
          <p:nvPr>
            <p:ph idx="1"/>
          </p:nvPr>
        </p:nvSpPr>
        <p:spPr/>
        <p:txBody>
          <a:bodyPr/>
          <a:lstStyle/>
          <a:p>
            <a:pPr>
              <a:buFont typeface="Wingdings" pitchFamily="2" charset="2"/>
              <a:buNone/>
            </a:pPr>
            <a:r>
              <a:rPr lang="en-US" dirty="0" smtClean="0">
                <a:solidFill>
                  <a:srgbClr val="739600"/>
                </a:solidFill>
                <a:latin typeface="Arial" charset="0"/>
                <a:cs typeface="Arial" charset="0"/>
              </a:rPr>
              <a:t>Purpose and Scope</a:t>
            </a:r>
          </a:p>
          <a:p>
            <a:pPr lvl="1"/>
            <a:r>
              <a:rPr lang="en-US" sz="2600" dirty="0" smtClean="0">
                <a:latin typeface="Arial" charset="0"/>
                <a:cs typeface="Arial" charset="0"/>
              </a:rPr>
              <a:t>DHHS FDA and CDC, and USDA FSIS work closely to safeguard the American food supply</a:t>
            </a:r>
          </a:p>
          <a:p>
            <a:pPr lvl="2"/>
            <a:r>
              <a:rPr lang="en-US" sz="2200" dirty="0" smtClean="0">
                <a:latin typeface="Arial" charset="0"/>
                <a:cs typeface="Arial" charset="0"/>
              </a:rPr>
              <a:t>Continuously seek new ideas and strategies to reduce the incidence of human health incidents and to support food defense-related innovation</a:t>
            </a:r>
          </a:p>
          <a:p>
            <a:pPr lvl="2"/>
            <a:r>
              <a:rPr lang="en-US" sz="2200" dirty="0" smtClean="0">
                <a:latin typeface="Arial" charset="0"/>
                <a:cs typeface="Arial" charset="0"/>
              </a:rPr>
              <a:t>It is incumbent that local, State and Federal governments and industry partners understand the roles and responsibilities of all participating entities</a:t>
            </a:r>
            <a:endParaRPr lang="en-US" dirty="0"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extLst>
      <p:ext uri="{BB962C8B-B14F-4D97-AF65-F5344CB8AC3E}">
        <p14:creationId xmlns:p14="http://schemas.microsoft.com/office/powerpoint/2010/main" val="41970649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3"/>
          <p:cNvSpPr>
            <a:spLocks noGrp="1" noChangeArrowheads="1"/>
          </p:cNvSpPr>
          <p:nvPr>
            <p:ph type="title"/>
          </p:nvPr>
        </p:nvSpPr>
        <p:spPr/>
        <p:txBody>
          <a:bodyPr/>
          <a:lstStyle/>
          <a:p>
            <a:pPr eaLnBrk="1" hangingPunct="1"/>
            <a:r>
              <a:rPr lang="en-US" dirty="0" smtClean="0">
                <a:latin typeface="Arial" charset="0"/>
                <a:cs typeface="Arial" charset="0"/>
              </a:rPr>
              <a:t>Wrap-up Activities</a:t>
            </a:r>
          </a:p>
        </p:txBody>
      </p:sp>
      <p:sp>
        <p:nvSpPr>
          <p:cNvPr id="68610" name="Content Placeholder 2"/>
          <p:cNvSpPr>
            <a:spLocks noGrp="1"/>
          </p:cNvSpPr>
          <p:nvPr>
            <p:ph idx="1"/>
          </p:nvPr>
        </p:nvSpPr>
        <p:spPr/>
        <p:txBody>
          <a:bodyPr/>
          <a:lstStyle/>
          <a:p>
            <a:pPr lvl="1"/>
            <a:r>
              <a:rPr lang="en-US" sz="2600" dirty="0" smtClean="0">
                <a:latin typeface="Arial" charset="0"/>
                <a:cs typeface="Arial" charset="0"/>
              </a:rPr>
              <a:t>Wrap-up Questions</a:t>
            </a:r>
          </a:p>
          <a:p>
            <a:pPr lvl="2"/>
            <a:r>
              <a:rPr lang="en-US" sz="2200" dirty="0" smtClean="0">
                <a:latin typeface="Arial" charset="0"/>
                <a:cs typeface="Arial" charset="0"/>
              </a:rPr>
              <a:t>Please discuss the wrap up questions</a:t>
            </a:r>
          </a:p>
        </p:txBody>
      </p:sp>
      <p:sp>
        <p:nvSpPr>
          <p:cNvPr id="4" name="Footer Placeholder 3"/>
          <p:cNvSpPr>
            <a:spLocks noGrp="1"/>
          </p:cNvSpPr>
          <p:nvPr>
            <p:ph type="ftr" sz="quarter" idx="10"/>
          </p:nvPr>
        </p:nvSpPr>
        <p:spPr>
          <a:xfrm>
            <a:off x="3124200" y="6356350"/>
            <a:ext cx="4114800" cy="365125"/>
          </a:xfrm>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itle 1"/>
          <p:cNvSpPr>
            <a:spLocks noGrp="1"/>
          </p:cNvSpPr>
          <p:nvPr>
            <p:ph type="title"/>
          </p:nvPr>
        </p:nvSpPr>
        <p:spPr/>
        <p:txBody>
          <a:bodyPr/>
          <a:lstStyle/>
          <a:p>
            <a:r>
              <a:rPr lang="en-US" dirty="0" smtClean="0">
                <a:latin typeface="Arial" charset="0"/>
                <a:cs typeface="Arial" charset="0"/>
              </a:rPr>
              <a:t>Wrap-up Activities </a:t>
            </a:r>
            <a:r>
              <a:rPr lang="en-US" sz="2000" dirty="0">
                <a:solidFill>
                  <a:prstClr val="white"/>
                </a:solidFill>
                <a:latin typeface="Arial" charset="0"/>
                <a:cs typeface="Arial" charset="0"/>
              </a:rPr>
              <a:t>(continued)</a:t>
            </a:r>
            <a:endParaRPr lang="en-US" dirty="0" smtClean="0">
              <a:latin typeface="Arial" charset="0"/>
              <a:cs typeface="Arial" charset="0"/>
            </a:endParaRPr>
          </a:p>
        </p:txBody>
      </p:sp>
      <p:sp>
        <p:nvSpPr>
          <p:cNvPr id="69634" name="Content Placeholder 2"/>
          <p:cNvSpPr>
            <a:spLocks noGrp="1"/>
          </p:cNvSpPr>
          <p:nvPr>
            <p:ph idx="1"/>
          </p:nvPr>
        </p:nvSpPr>
        <p:spPr/>
        <p:txBody>
          <a:bodyPr/>
          <a:lstStyle/>
          <a:p>
            <a:pPr lvl="1"/>
            <a:r>
              <a:rPr lang="en-US" sz="2600" dirty="0" smtClean="0">
                <a:latin typeface="Arial" charset="0"/>
                <a:cs typeface="Arial" charset="0"/>
              </a:rPr>
              <a:t>After Action Report and Improvement Plan (AAR/IP)</a:t>
            </a:r>
          </a:p>
          <a:p>
            <a:pPr lvl="2"/>
            <a:r>
              <a:rPr lang="en-US" sz="2200" dirty="0" smtClean="0">
                <a:latin typeface="Arial" charset="0"/>
                <a:cs typeface="Arial" charset="0"/>
              </a:rPr>
              <a:t>Will be generated</a:t>
            </a:r>
          </a:p>
          <a:p>
            <a:pPr lvl="2"/>
            <a:r>
              <a:rPr lang="en-US" sz="2200" dirty="0" smtClean="0">
                <a:latin typeface="Arial" charset="0"/>
                <a:cs typeface="Arial" charset="0"/>
              </a:rPr>
              <a:t>Your feedback from evaluations and wrap up questions will be incorporated</a:t>
            </a:r>
          </a:p>
          <a:p>
            <a:pPr lvl="2"/>
            <a:r>
              <a:rPr lang="en-US" sz="2200" dirty="0" smtClean="0">
                <a:latin typeface="Arial" charset="0"/>
                <a:cs typeface="Arial" charset="0"/>
              </a:rPr>
              <a:t>Consider this For Official Use Only and share only with those with a “need to know”</a:t>
            </a:r>
          </a:p>
          <a:p>
            <a:pPr lvl="1"/>
            <a:r>
              <a:rPr lang="en-US" sz="2600" dirty="0" smtClean="0">
                <a:latin typeface="Arial" charset="0"/>
                <a:cs typeface="Arial" charset="0"/>
              </a:rPr>
              <a:t>Review your PLI and add final thoughts (do not turn it in; the PLI stays with you)</a:t>
            </a:r>
          </a:p>
          <a:p>
            <a:pPr lvl="1"/>
            <a:r>
              <a:rPr lang="en-US" sz="2600" dirty="0" smtClean="0">
                <a:latin typeface="Arial" charset="0"/>
                <a:cs typeface="Arial" charset="0"/>
              </a:rPr>
              <a:t>Please complete your feedback form before your leave</a:t>
            </a:r>
            <a:endParaRPr lang="en-US" dirty="0" smtClean="0">
              <a:latin typeface="Arial" charset="0"/>
              <a:cs typeface="Arial" charset="0"/>
            </a:endParaRPr>
          </a:p>
        </p:txBody>
      </p:sp>
      <p:sp>
        <p:nvSpPr>
          <p:cNvPr id="4" name="Footer Placeholder 3"/>
          <p:cNvSpPr>
            <a:spLocks noGrp="1"/>
          </p:cNvSpPr>
          <p:nvPr>
            <p:ph type="ftr" sz="quarter" idx="10"/>
          </p:nvPr>
        </p:nvSpPr>
        <p:spPr>
          <a:xfrm>
            <a:off x="3124200" y="6356350"/>
            <a:ext cx="3962400" cy="365125"/>
          </a:xfrm>
        </p:spPr>
        <p:txBody>
          <a:bodyPr/>
          <a:lstStyle/>
          <a:p>
            <a:pPr>
              <a:defRPr/>
            </a:pPr>
            <a:r>
              <a:rPr lang="en-US"/>
              <a:t>FOR EXERCISE PURPOSES ONLY</a:t>
            </a:r>
          </a:p>
          <a:p>
            <a:pPr>
              <a:defRPr/>
            </a:pPr>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ChangeArrowheads="1"/>
          </p:cNvSpPr>
          <p:nvPr>
            <p:ph type="title"/>
          </p:nvPr>
        </p:nvSpPr>
        <p:spPr/>
        <p:txBody>
          <a:bodyPr/>
          <a:lstStyle/>
          <a:p>
            <a:pPr eaLnBrk="1" hangingPunct="1"/>
            <a:r>
              <a:rPr lang="en-US" dirty="0" smtClean="0">
                <a:latin typeface="Arial" charset="0"/>
                <a:cs typeface="Arial" charset="0"/>
              </a:rPr>
              <a:t>Resources</a:t>
            </a:r>
          </a:p>
        </p:txBody>
      </p:sp>
      <p:sp>
        <p:nvSpPr>
          <p:cNvPr id="70658" name="Content Placeholder 3"/>
          <p:cNvSpPr>
            <a:spLocks noGrp="1"/>
          </p:cNvSpPr>
          <p:nvPr>
            <p:ph idx="1"/>
          </p:nvPr>
        </p:nvSpPr>
        <p:spPr/>
        <p:txBody>
          <a:bodyPr/>
          <a:lstStyle/>
          <a:p>
            <a:r>
              <a:rPr lang="en-US" smtClean="0">
                <a:latin typeface="Arial" charset="0"/>
                <a:cs typeface="Arial" charset="0"/>
              </a:rPr>
              <a:t>For more information, see http://www.fda.gov/fooddefense</a:t>
            </a:r>
          </a:p>
          <a:p>
            <a:r>
              <a:rPr lang="en-US" smtClean="0">
                <a:latin typeface="Arial" charset="0"/>
                <a:cs typeface="Arial" charset="0"/>
              </a:rPr>
              <a:t>For scenario specific resources, see the list in the SITMAN</a:t>
            </a:r>
            <a:endParaRPr lang="en-US" dirty="0" smtClean="0">
              <a:latin typeface="Arial" charset="0"/>
              <a:cs typeface="Arial"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p:nvPr>
        </p:nvSpPr>
        <p:spPr/>
        <p:txBody>
          <a:bodyPr/>
          <a:lstStyle/>
          <a:p>
            <a:r>
              <a:rPr lang="en-US" smtClean="0">
                <a:latin typeface="Arial" charset="0"/>
                <a:cs typeface="Arial" charset="0"/>
              </a:rPr>
              <a:t>Thank you</a:t>
            </a:r>
          </a:p>
        </p:txBody>
      </p:sp>
      <p:sp>
        <p:nvSpPr>
          <p:cNvPr id="71682" name="Content Placeholder 2"/>
          <p:cNvSpPr>
            <a:spLocks noGrp="1"/>
          </p:cNvSpPr>
          <p:nvPr>
            <p:ph idx="1"/>
          </p:nvPr>
        </p:nvSpPr>
        <p:spPr/>
        <p:txBody>
          <a:bodyPr/>
          <a:lstStyle/>
          <a:p>
            <a:pPr algn="ctr">
              <a:buFont typeface="Wingdings" pitchFamily="2" charset="2"/>
              <a:buNone/>
            </a:pPr>
            <a:endParaRPr lang="en-US" dirty="0" smtClean="0">
              <a:latin typeface="Arial" charset="0"/>
              <a:cs typeface="Arial" charset="0"/>
            </a:endParaRPr>
          </a:p>
          <a:p>
            <a:pPr algn="ctr">
              <a:buFont typeface="Wingdings" pitchFamily="2" charset="2"/>
              <a:buNone/>
            </a:pPr>
            <a:endParaRPr lang="en-US" dirty="0" smtClean="0">
              <a:latin typeface="Arial" charset="0"/>
              <a:cs typeface="Arial" charset="0"/>
            </a:endParaRPr>
          </a:p>
          <a:p>
            <a:pPr algn="ctr">
              <a:buFont typeface="Wingdings" pitchFamily="2" charset="2"/>
              <a:buNone/>
            </a:pPr>
            <a:endParaRPr lang="en-US" dirty="0" smtClean="0">
              <a:latin typeface="Arial" charset="0"/>
              <a:cs typeface="Arial" charset="0"/>
            </a:endParaRPr>
          </a:p>
          <a:p>
            <a:pPr algn="ctr">
              <a:buFont typeface="Wingdings" pitchFamily="2" charset="2"/>
              <a:buNone/>
            </a:pPr>
            <a:r>
              <a:rPr lang="en-US" dirty="0" smtClean="0">
                <a:latin typeface="Arial" charset="0"/>
                <a:cs typeface="Arial" charset="0"/>
              </a:rPr>
              <a:t>Questions?</a:t>
            </a:r>
          </a:p>
        </p:txBody>
      </p:sp>
      <p:sp>
        <p:nvSpPr>
          <p:cNvPr id="4" name="Footer Placeholder 3"/>
          <p:cNvSpPr>
            <a:spLocks noGrp="1"/>
          </p:cNvSpPr>
          <p:nvPr>
            <p:ph type="ftr" sz="quarter" idx="10"/>
          </p:nvPr>
        </p:nvSpPr>
        <p:spPr>
          <a:xfrm>
            <a:off x="3124200" y="6356350"/>
            <a:ext cx="4724400" cy="365125"/>
          </a:xfrm>
        </p:spPr>
        <p:txBody>
          <a:bodyPr/>
          <a:lstStyle/>
          <a:p>
            <a:pPr>
              <a:defRPr/>
            </a:pPr>
            <a:r>
              <a:rPr lang="en-US"/>
              <a:t>FOR EXERCISE PURPOSES ONLY</a:t>
            </a:r>
          </a:p>
          <a:p>
            <a:pPr>
              <a:defRPr/>
            </a:pP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US" dirty="0" smtClean="0">
                <a:latin typeface="Arial" charset="0"/>
                <a:cs typeface="Arial" charset="0"/>
              </a:rPr>
              <a:t>Introduction </a:t>
            </a:r>
            <a:r>
              <a:rPr lang="en-US" sz="2000" dirty="0">
                <a:solidFill>
                  <a:prstClr val="white"/>
                </a:solidFill>
                <a:latin typeface="Arial" charset="0"/>
                <a:cs typeface="Arial" charset="0"/>
              </a:rPr>
              <a:t>(</a:t>
            </a:r>
            <a:r>
              <a:rPr lang="en-US" sz="2000" dirty="0" smtClean="0">
                <a:solidFill>
                  <a:prstClr val="white"/>
                </a:solidFill>
                <a:latin typeface="Arial" charset="0"/>
                <a:cs typeface="Arial" charset="0"/>
              </a:rPr>
              <a:t>continued 3)</a:t>
            </a:r>
            <a:endParaRPr lang="en-US" dirty="0"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
        <p:nvSpPr>
          <p:cNvPr id="19459" name="Content Placeholder 2"/>
          <p:cNvSpPr>
            <a:spLocks noGrp="1"/>
          </p:cNvSpPr>
          <p:nvPr>
            <p:ph idx="1"/>
          </p:nvPr>
        </p:nvSpPr>
        <p:spPr/>
        <p:txBody>
          <a:bodyPr/>
          <a:lstStyle/>
          <a:p>
            <a:pPr>
              <a:buFont typeface="Wingdings" pitchFamily="2" charset="2"/>
              <a:buNone/>
            </a:pPr>
            <a:r>
              <a:rPr lang="en-US" smtClean="0">
                <a:solidFill>
                  <a:srgbClr val="739600"/>
                </a:solidFill>
                <a:latin typeface="Arial" charset="0"/>
                <a:cs typeface="Arial" charset="0"/>
              </a:rPr>
              <a:t>Goal</a:t>
            </a:r>
          </a:p>
          <a:p>
            <a:pPr lvl="1"/>
            <a:r>
              <a:rPr lang="en-US" sz="2600" smtClean="0">
                <a:latin typeface="Arial" charset="0"/>
                <a:cs typeface="Arial" charset="0"/>
              </a:rPr>
              <a:t>This tabletop exercise provides participants with an overview of what happens at the local, State and Federal levels during a food related incident</a:t>
            </a:r>
          </a:p>
          <a:p>
            <a:pPr lvl="1"/>
            <a:r>
              <a:rPr lang="en-US" sz="2600" smtClean="0">
                <a:latin typeface="Arial" charset="0"/>
                <a:cs typeface="Arial" charset="0"/>
              </a:rPr>
              <a:t>Focus on the role that key personnel play in containing the problem and protecting consumers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dirty="0" smtClean="0">
                <a:latin typeface="Arial" charset="0"/>
                <a:cs typeface="Arial" charset="0"/>
              </a:rPr>
              <a:t>Introduction </a:t>
            </a:r>
            <a:r>
              <a:rPr lang="en-US" sz="2000" dirty="0">
                <a:solidFill>
                  <a:prstClr val="white"/>
                </a:solidFill>
                <a:latin typeface="Arial" charset="0"/>
                <a:cs typeface="Arial" charset="0"/>
              </a:rPr>
              <a:t>(</a:t>
            </a:r>
            <a:r>
              <a:rPr lang="en-US" sz="2000" dirty="0" smtClean="0">
                <a:solidFill>
                  <a:prstClr val="white"/>
                </a:solidFill>
                <a:latin typeface="Arial" charset="0"/>
                <a:cs typeface="Arial" charset="0"/>
              </a:rPr>
              <a:t>continued 4)</a:t>
            </a:r>
            <a:endParaRPr lang="en-US" dirty="0"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
        <p:nvSpPr>
          <p:cNvPr id="20483" name="Content Placeholder 2"/>
          <p:cNvSpPr>
            <a:spLocks noGrp="1"/>
          </p:cNvSpPr>
          <p:nvPr>
            <p:ph idx="1"/>
          </p:nvPr>
        </p:nvSpPr>
        <p:spPr/>
        <p:txBody>
          <a:bodyPr/>
          <a:lstStyle/>
          <a:p>
            <a:pPr>
              <a:buFont typeface="Wingdings" pitchFamily="2" charset="2"/>
              <a:buNone/>
            </a:pPr>
            <a:r>
              <a:rPr lang="en-US" smtClean="0">
                <a:solidFill>
                  <a:srgbClr val="739600"/>
                </a:solidFill>
                <a:latin typeface="Arial" charset="0"/>
                <a:cs typeface="Arial" charset="0"/>
              </a:rPr>
              <a:t>Goal</a:t>
            </a:r>
          </a:p>
          <a:p>
            <a:pPr lvl="1"/>
            <a:r>
              <a:rPr lang="en-US" sz="2600" smtClean="0">
                <a:latin typeface="Arial" charset="0"/>
                <a:cs typeface="Arial" charset="0"/>
              </a:rPr>
              <a:t>Assess plans, policies, and procedures and think about how you would realistically apply them in the event of an incident</a:t>
            </a:r>
          </a:p>
          <a:p>
            <a:pPr lvl="1"/>
            <a:r>
              <a:rPr lang="en-US" sz="2600" smtClean="0">
                <a:latin typeface="Arial" charset="0"/>
                <a:cs typeface="Arial" charset="0"/>
              </a:rPr>
              <a:t>Facilitate discussion among various participating entities, such as medical doctors, State and local entities, and the private sector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mtClean="0">
                <a:latin typeface="Arial" charset="0"/>
                <a:cs typeface="Arial" charset="0"/>
              </a:rPr>
              <a:t>Exercise Structure</a:t>
            </a:r>
          </a:p>
        </p:txBody>
      </p:sp>
      <p:sp>
        <p:nvSpPr>
          <p:cNvPr id="21506" name="Content Placeholder 2"/>
          <p:cNvSpPr>
            <a:spLocks noGrp="1"/>
          </p:cNvSpPr>
          <p:nvPr>
            <p:ph idx="1"/>
          </p:nvPr>
        </p:nvSpPr>
        <p:spPr/>
        <p:txBody>
          <a:bodyPr/>
          <a:lstStyle/>
          <a:p>
            <a:r>
              <a:rPr lang="en-US" dirty="0" smtClean="0">
                <a:latin typeface="Arial" charset="0"/>
                <a:cs typeface="Arial" charset="0"/>
              </a:rPr>
              <a:t>This exercise is a highly interactive facilitated exercise with two learning modules:</a:t>
            </a:r>
          </a:p>
          <a:p>
            <a:pPr lvl="1"/>
            <a:r>
              <a:rPr lang="en-US" b="1" dirty="0" smtClean="0">
                <a:latin typeface="Arial" charset="0"/>
                <a:cs typeface="Arial" charset="0"/>
              </a:rPr>
              <a:t>Module 1 – Identification of Incident</a:t>
            </a:r>
          </a:p>
          <a:p>
            <a:pPr lvl="1"/>
            <a:r>
              <a:rPr lang="en-US" b="1" dirty="0" smtClean="0">
                <a:latin typeface="Arial" charset="0"/>
                <a:cs typeface="Arial" charset="0"/>
              </a:rPr>
              <a:t>Module 2 – Identification of Response Actions</a:t>
            </a:r>
            <a:endParaRPr lang="en-US" dirty="0"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dirty="0" smtClean="0">
                <a:latin typeface="Arial" charset="0"/>
                <a:cs typeface="Arial" charset="0"/>
              </a:rPr>
              <a:t>Exercise Structure </a:t>
            </a:r>
            <a:r>
              <a:rPr lang="en-US" sz="2000" dirty="0">
                <a:solidFill>
                  <a:prstClr val="white"/>
                </a:solidFill>
                <a:latin typeface="Arial" charset="0"/>
                <a:cs typeface="Arial" charset="0"/>
              </a:rPr>
              <a:t>(continued)</a:t>
            </a:r>
            <a:endParaRPr lang="en-US" dirty="0" smtClean="0">
              <a:latin typeface="Arial" charset="0"/>
              <a:cs typeface="Arial" charset="0"/>
            </a:endParaRPr>
          </a:p>
        </p:txBody>
      </p:sp>
      <p:sp>
        <p:nvSpPr>
          <p:cNvPr id="22530" name="Content Placeholder 2"/>
          <p:cNvSpPr>
            <a:spLocks noGrp="1"/>
          </p:cNvSpPr>
          <p:nvPr>
            <p:ph idx="1"/>
          </p:nvPr>
        </p:nvSpPr>
        <p:spPr/>
        <p:txBody>
          <a:bodyPr/>
          <a:lstStyle/>
          <a:p>
            <a:r>
              <a:rPr lang="en-US" dirty="0" smtClean="0">
                <a:latin typeface="Arial" charset="0"/>
                <a:cs typeface="Arial" charset="0"/>
              </a:rPr>
              <a:t>Tabletop exercise reflects the policies and procedures currently in use and is accurate as of August 2014</a:t>
            </a:r>
          </a:p>
          <a:p>
            <a:pPr lvl="1"/>
            <a:r>
              <a:rPr lang="en-US" dirty="0" smtClean="0">
                <a:latin typeface="Arial" charset="0"/>
                <a:cs typeface="Arial" charset="0"/>
              </a:rPr>
              <a:t>If there has been an update to the procedure in your jurisdiction, please be sure to make the group aware of the change and work with the facilitator to ensure that all participants understand the update</a:t>
            </a:r>
          </a:p>
          <a:p>
            <a:pPr lvl="1">
              <a:buFont typeface="Arial" charset="0"/>
              <a:buChar char="•"/>
            </a:pPr>
            <a:r>
              <a:rPr lang="en-US" dirty="0" smtClean="0">
                <a:latin typeface="Arial" charset="0"/>
                <a:cs typeface="Arial" charset="0"/>
              </a:rPr>
              <a:t>Scenario is hypothetical- don’t fight the scenario</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5"/>
          <p:cNvSpPr>
            <a:spLocks noGrp="1" noChangeArrowheads="1"/>
          </p:cNvSpPr>
          <p:nvPr>
            <p:ph type="title"/>
          </p:nvPr>
        </p:nvSpPr>
        <p:spPr/>
        <p:txBody>
          <a:bodyPr/>
          <a:lstStyle/>
          <a:p>
            <a:pPr eaLnBrk="1" hangingPunct="1"/>
            <a:r>
              <a:rPr lang="en-US" smtClean="0">
                <a:latin typeface="Arial" charset="0"/>
                <a:cs typeface="Arial" charset="0"/>
              </a:rPr>
              <a:t>Exercise Guidelines</a:t>
            </a:r>
          </a:p>
        </p:txBody>
      </p:sp>
      <p:sp>
        <p:nvSpPr>
          <p:cNvPr id="23554" name="Rectangle 3"/>
          <p:cNvSpPr>
            <a:spLocks noGrp="1" noChangeArrowheads="1"/>
          </p:cNvSpPr>
          <p:nvPr>
            <p:ph idx="1"/>
          </p:nvPr>
        </p:nvSpPr>
        <p:spPr/>
        <p:txBody>
          <a:bodyPr/>
          <a:lstStyle/>
          <a:p>
            <a:r>
              <a:rPr lang="en-US" smtClean="0">
                <a:latin typeface="Arial" charset="0"/>
                <a:cs typeface="Arial" charset="0"/>
              </a:rPr>
              <a:t>Open, low-stress and non-public learning environment, and is not intended to set precedents</a:t>
            </a:r>
          </a:p>
          <a:p>
            <a:r>
              <a:rPr lang="en-US" smtClean="0">
                <a:latin typeface="Arial" charset="0"/>
                <a:cs typeface="Arial" charset="0"/>
              </a:rPr>
              <a:t>Listen to and respect the varying viewpoints of all of the other participants</a:t>
            </a:r>
          </a:p>
          <a:p>
            <a:r>
              <a:rPr lang="en-US" smtClean="0">
                <a:latin typeface="Arial" charset="0"/>
                <a:cs typeface="Arial" charset="0"/>
              </a:rPr>
              <a:t>Scenario is plausible and the events occurred as presented</a:t>
            </a:r>
          </a:p>
          <a:p>
            <a:pPr lvl="1">
              <a:buFont typeface="Arial" charset="0"/>
              <a:buChar char="•"/>
            </a:pPr>
            <a:r>
              <a:rPr lang="en-US" smtClean="0">
                <a:latin typeface="Arial" charset="0"/>
                <a:cs typeface="Arial" charset="0"/>
              </a:rPr>
              <a:t>Suspend your disbelief, and feel free to discuss differing policies and procedures during the breakout discussion</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dirty="0" smtClean="0">
                <a:latin typeface="Arial" charset="0"/>
                <a:cs typeface="Arial" charset="0"/>
              </a:rPr>
              <a:t>Exercise Guidelines </a:t>
            </a:r>
            <a:r>
              <a:rPr lang="en-US" sz="2000" dirty="0">
                <a:solidFill>
                  <a:prstClr val="white"/>
                </a:solidFill>
                <a:latin typeface="Arial" charset="0"/>
                <a:cs typeface="Arial" charset="0"/>
              </a:rPr>
              <a:t>(continued)</a:t>
            </a:r>
            <a:endParaRPr lang="en-US" dirty="0" smtClean="0">
              <a:latin typeface="Arial" charset="0"/>
              <a:cs typeface="Arial" charset="0"/>
            </a:endParaRPr>
          </a:p>
        </p:txBody>
      </p:sp>
      <p:sp>
        <p:nvSpPr>
          <p:cNvPr id="24578" name="Content Placeholder 2"/>
          <p:cNvSpPr>
            <a:spLocks noGrp="1"/>
          </p:cNvSpPr>
          <p:nvPr>
            <p:ph idx="1"/>
          </p:nvPr>
        </p:nvSpPr>
        <p:spPr/>
        <p:txBody>
          <a:bodyPr/>
          <a:lstStyle/>
          <a:p>
            <a:r>
              <a:rPr lang="en-US" dirty="0" smtClean="0">
                <a:latin typeface="Arial" charset="0"/>
                <a:cs typeface="Arial" charset="0"/>
              </a:rPr>
              <a:t>Work with each other to provide the expertise needed to ensure that our discussion is accurate and thorough</a:t>
            </a:r>
          </a:p>
          <a:p>
            <a:r>
              <a:rPr lang="en-US" dirty="0" smtClean="0">
                <a:latin typeface="Arial" charset="0"/>
                <a:cs typeface="Arial" charset="0"/>
              </a:rPr>
              <a:t>Commit to applying learnings from today’s activities to your job/function and sharing key learnings with colleagues</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2842</TotalTime>
  <Words>1698</Words>
  <Application>Microsoft Office PowerPoint</Application>
  <PresentationFormat>On-screen Show (4:3)</PresentationFormat>
  <Paragraphs>170</Paragraphs>
  <Slides>33</Slides>
  <Notes>1</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Wat‘er You Thinking</vt:lpstr>
      <vt:lpstr>Introduction (continued)</vt:lpstr>
      <vt:lpstr>Introduction (continued 2)</vt:lpstr>
      <vt:lpstr>Introduction (continued 3)</vt:lpstr>
      <vt:lpstr>Introduction (continued 4)</vt:lpstr>
      <vt:lpstr>Exercise Structure</vt:lpstr>
      <vt:lpstr>Exercise Structure (continued)</vt:lpstr>
      <vt:lpstr>Exercise Guidelines</vt:lpstr>
      <vt:lpstr>Exercise Guidelines (continued)</vt:lpstr>
      <vt:lpstr>Exercise Objectives</vt:lpstr>
      <vt:lpstr>Roles and Responsibilities</vt:lpstr>
      <vt:lpstr>Roles and Responsibilities (continued) </vt:lpstr>
      <vt:lpstr>Personal Learning Inventory (PLI)</vt:lpstr>
      <vt:lpstr>Module 1: Identification of Incident</vt:lpstr>
      <vt:lpstr>Module 1: Identification of Incident (continued 4)</vt:lpstr>
      <vt:lpstr>Module 1: Identification of Incident (continued 5)</vt:lpstr>
      <vt:lpstr>Module 1: Summary of Developments</vt:lpstr>
      <vt:lpstr>Module 1: Table Activity Session</vt:lpstr>
      <vt:lpstr>Breakout Session</vt:lpstr>
      <vt:lpstr>Break Time</vt:lpstr>
      <vt:lpstr>Module 2: Identification of Response Action</vt:lpstr>
      <vt:lpstr>Module 2: Identification of Response Action (continued)</vt:lpstr>
      <vt:lpstr>Module 2: Identification of Response Action (continued 2) </vt:lpstr>
      <vt:lpstr>Module 2: Identification of Response Action (continued 3)</vt:lpstr>
      <vt:lpstr>Module 2: Identification of Response Action (continued 4)</vt:lpstr>
      <vt:lpstr>Module 2: Identification of Response Action (continued 5)</vt:lpstr>
      <vt:lpstr>Module 2: Summary of Developments</vt:lpstr>
      <vt:lpstr>Module 2: Table Activity Session</vt:lpstr>
      <vt:lpstr>Break Out Session</vt:lpstr>
      <vt:lpstr>Wrap-up Activities</vt:lpstr>
      <vt:lpstr>Wrap-up Activities (continued)</vt:lpstr>
      <vt:lpstr>Resources</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Header</dc:title>
  <dc:creator>ecarr</dc:creator>
  <cp:lastModifiedBy>Alaina Herrera</cp:lastModifiedBy>
  <cp:revision>243</cp:revision>
  <dcterms:created xsi:type="dcterms:W3CDTF">2009-02-11T18:07:10Z</dcterms:created>
  <dcterms:modified xsi:type="dcterms:W3CDTF">2014-09-02T20:33:17Z</dcterms:modified>
</cp:coreProperties>
</file>